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92" r:id="rId2"/>
    <p:sldId id="332" r:id="rId3"/>
    <p:sldId id="343" r:id="rId4"/>
    <p:sldId id="330" r:id="rId5"/>
    <p:sldId id="331" r:id="rId6"/>
    <p:sldId id="341" r:id="rId7"/>
    <p:sldId id="336" r:id="rId8"/>
    <p:sldId id="337" r:id="rId9"/>
    <p:sldId id="338" r:id="rId10"/>
    <p:sldId id="339" r:id="rId11"/>
    <p:sldId id="340" r:id="rId12"/>
    <p:sldId id="344" r:id="rId13"/>
    <p:sldId id="350" r:id="rId14"/>
    <p:sldId id="352" r:id="rId15"/>
    <p:sldId id="342" r:id="rId16"/>
    <p:sldId id="345" r:id="rId17"/>
    <p:sldId id="348" r:id="rId18"/>
    <p:sldId id="346" r:id="rId19"/>
    <p:sldId id="353" r:id="rId20"/>
    <p:sldId id="347" r:id="rId21"/>
    <p:sldId id="354" r:id="rId22"/>
    <p:sldId id="349" r:id="rId2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8000"/>
    <a:srgbClr val="003300"/>
    <a:srgbClr val="660066"/>
    <a:srgbClr val="FF00FF"/>
    <a:srgbClr val="631A03"/>
    <a:srgbClr val="631103"/>
    <a:srgbClr val="CC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337" autoAdjust="0"/>
    <p:restoredTop sz="90929"/>
  </p:normalViewPr>
  <p:slideViewPr>
    <p:cSldViewPr>
      <p:cViewPr varScale="1">
        <p:scale>
          <a:sx n="66" d="100"/>
          <a:sy n="66" d="100"/>
        </p:scale>
        <p:origin x="-130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CCD9BAA-63C2-4F30-8692-2D486A0D0F2D}" type="datetimeFigureOut">
              <a:rPr lang="en-US"/>
              <a:pPr>
                <a:defRPr/>
              </a:pPr>
              <a:t>24-Mar-18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3F3ED8E-C94D-4C3F-B4DE-514856F0135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LOGO copy"/>
          <p:cNvPicPr>
            <a:picLocks noChangeAspect="1" noChangeArrowheads="1"/>
          </p:cNvPicPr>
          <p:nvPr/>
        </p:nvPicPr>
        <p:blipFill>
          <a:blip r:embed="rId2">
            <a:clrChange>
              <a:clrFrom>
                <a:srgbClr val="CBE3E3"/>
              </a:clrFrom>
              <a:clrTo>
                <a:srgbClr val="CBE3E3">
                  <a:alpha val="0"/>
                </a:srgbClr>
              </a:clrTo>
            </a:clrChange>
          </a:blip>
          <a:srcRect l="11111" t="4305" r="11111" b="9607"/>
          <a:stretch>
            <a:fillRect/>
          </a:stretch>
        </p:blipFill>
        <p:spPr bwMode="auto">
          <a:xfrm>
            <a:off x="3929063" y="0"/>
            <a:ext cx="1133475" cy="1619250"/>
          </a:xfrm>
          <a:prstGeom prst="rect">
            <a:avLst/>
          </a:prstGeom>
          <a:noFill/>
          <a:ln w="9525">
            <a:noFill/>
            <a:miter lim="800000"/>
            <a:headEnd/>
            <a:tailEnd/>
          </a:ln>
        </p:spPr>
      </p:pic>
      <p:grpSp>
        <p:nvGrpSpPr>
          <p:cNvPr id="5" name="Group 12"/>
          <p:cNvGrpSpPr>
            <a:grpSpLocks/>
          </p:cNvGrpSpPr>
          <p:nvPr/>
        </p:nvGrpSpPr>
        <p:grpSpPr bwMode="auto">
          <a:xfrm>
            <a:off x="2214563" y="5357816"/>
            <a:ext cx="4800600" cy="766759"/>
            <a:chOff x="2057400" y="5357816"/>
            <a:chExt cx="4800600" cy="766884"/>
          </a:xfrm>
          <a:noFill/>
        </p:grpSpPr>
        <p:pic>
          <p:nvPicPr>
            <p:cNvPr id="6" name="Picture 4"/>
            <p:cNvPicPr>
              <a:picLocks noChangeAspect="1" noChangeArrowheads="1"/>
            </p:cNvPicPr>
            <p:nvPr/>
          </p:nvPicPr>
          <p:blipFill>
            <a:blip r:embed="rId3" cstate="print"/>
            <a:srcRect/>
            <a:stretch>
              <a:fillRect/>
            </a:stretch>
          </p:blipFill>
          <p:spPr bwMode="auto">
            <a:xfrm>
              <a:off x="2571755" y="5357816"/>
              <a:ext cx="3600450" cy="523874"/>
            </a:xfrm>
            <a:prstGeom prst="rect">
              <a:avLst/>
            </a:prstGeom>
            <a:grpFill/>
            <a:ln w="9525">
              <a:noFill/>
              <a:miter lim="800000"/>
              <a:headEnd/>
              <a:tailEnd/>
            </a:ln>
          </p:spPr>
        </p:pic>
        <p:pic>
          <p:nvPicPr>
            <p:cNvPr id="7" name="Picture 5"/>
            <p:cNvPicPr>
              <a:picLocks noChangeAspect="1" noChangeArrowheads="1"/>
            </p:cNvPicPr>
            <p:nvPr/>
          </p:nvPicPr>
          <p:blipFill>
            <a:blip r:embed="rId4" cstate="print"/>
            <a:srcRect l="2464" t="17021" r="2618" b="14894"/>
            <a:stretch>
              <a:fillRect/>
            </a:stretch>
          </p:blipFill>
          <p:spPr bwMode="auto">
            <a:xfrm>
              <a:off x="2057400" y="5715000"/>
              <a:ext cx="4800600" cy="409700"/>
            </a:xfrm>
            <a:prstGeom prst="rect">
              <a:avLst/>
            </a:prstGeom>
            <a:grpFill/>
            <a:ln w="9525">
              <a:noFill/>
              <a:miter lim="800000"/>
              <a:headEnd/>
              <a:tailEnd/>
            </a:ln>
          </p:spPr>
        </p:pic>
      </p:grpSp>
      <p:sp>
        <p:nvSpPr>
          <p:cNvPr id="2" name="Title 1"/>
          <p:cNvSpPr>
            <a:spLocks noGrp="1"/>
          </p:cNvSpPr>
          <p:nvPr>
            <p:ph type="ctrTitle"/>
          </p:nvPr>
        </p:nvSpPr>
        <p:spPr>
          <a:xfrm>
            <a:off x="457200" y="2030413"/>
            <a:ext cx="8153400" cy="1470025"/>
          </a:xfrm>
          <a:noFill/>
        </p:spPr>
        <p:txBody>
          <a:bodyPr/>
          <a:lstStyle>
            <a:lvl1pPr>
              <a:defRPr sz="5400" b="1">
                <a:solidFill>
                  <a:srgbClr val="003399"/>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367218"/>
            <a:ext cx="7239000" cy="776294"/>
          </a:xfrm>
        </p:spPr>
        <p:txBody>
          <a:bodyPr/>
          <a:lstStyle>
            <a:lvl1pPr marL="0" indent="0" algn="ctr">
              <a:buNone/>
              <a:defRPr b="1">
                <a:solidFill>
                  <a:srgbClr val="1A1C3E"/>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latin typeface="+mn-lt"/>
                <a:cs typeface="+mn-cs"/>
              </a:defRPr>
            </a:lvl1pPr>
          </a:lstStyle>
          <a:p>
            <a:pPr>
              <a:defRPr/>
            </a:pPr>
            <a:fld id="{603C58C8-4D42-4A5C-8A14-020D7E19E19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lvl3pPr>
              <a:defRPr>
                <a:solidFill>
                  <a:srgbClr val="003399"/>
                </a:solidFill>
              </a:defRPr>
            </a:lvl3pPr>
            <a:lvl4pPr>
              <a:defRPr>
                <a:solidFill>
                  <a:srgbClr val="003399"/>
                </a:solidFill>
              </a:defRPr>
            </a:lvl4pPr>
            <a:lvl5pPr>
              <a:defRPr>
                <a:solidFill>
                  <a:srgbClr val="00339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latin typeface="+mn-lt"/>
                <a:cs typeface="+mn-cs"/>
              </a:defRPr>
            </a:lvl1pPr>
          </a:lstStyle>
          <a:p>
            <a:pPr>
              <a:defRPr/>
            </a:pPr>
            <a:fld id="{A1F88225-C096-497D-86B8-EC7462ACA4C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4860"/>
          </a:xfrm>
        </p:spPr>
        <p:txBody>
          <a:bodyPr anchor="t"/>
          <a:lstStyle>
            <a:lvl1pPr marL="0" indent="0" algn="ctr">
              <a:defRPr sz="40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228600" y="990600"/>
            <a:ext cx="8486804" cy="5153044"/>
          </a:xfrm>
        </p:spPr>
        <p:txBody>
          <a:bodyPr/>
          <a:lstStyle>
            <a:lvl1pPr marL="0" indent="0" algn="l">
              <a:buNone/>
              <a:defRPr sz="4000">
                <a:solidFill>
                  <a:srgbClr val="0033C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solidFill>
                  <a:srgbClr val="003399"/>
                </a:solidFill>
              </a:defRPr>
            </a:lvl3pPr>
            <a:lvl4pPr>
              <a:defRPr sz="1800">
                <a:solidFill>
                  <a:srgbClr val="003399"/>
                </a:solidFill>
              </a:defRPr>
            </a:lvl4pPr>
            <a:lvl5pPr>
              <a:defRPr sz="1800">
                <a:solidFill>
                  <a:srgbClr val="00339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solidFill>
                  <a:srgbClr val="003399"/>
                </a:solidFill>
              </a:defRPr>
            </a:lvl3pPr>
            <a:lvl4pPr>
              <a:defRPr sz="1800">
                <a:solidFill>
                  <a:srgbClr val="003399"/>
                </a:solidFill>
              </a:defRPr>
            </a:lvl4pPr>
            <a:lvl5pPr>
              <a:defRPr sz="1800">
                <a:solidFill>
                  <a:srgbClr val="00339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solidFill>
                  <a:srgbClr val="003399"/>
                </a:solidFill>
              </a:defRPr>
            </a:lvl3pPr>
            <a:lvl4pPr>
              <a:defRPr sz="1600">
                <a:solidFill>
                  <a:srgbClr val="003399"/>
                </a:solidFill>
              </a:defRPr>
            </a:lvl4pPr>
            <a:lvl5pPr>
              <a:defRPr sz="1600">
                <a:solidFill>
                  <a:srgbClr val="003399"/>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solidFill>
                  <a:srgbClr val="003399"/>
                </a:solidFill>
              </a:defRPr>
            </a:lvl3pPr>
            <a:lvl4pPr>
              <a:defRPr sz="1600">
                <a:solidFill>
                  <a:srgbClr val="003399"/>
                </a:solidFill>
              </a:defRPr>
            </a:lvl4pPr>
            <a:lvl5pPr>
              <a:defRPr sz="1600">
                <a:solidFill>
                  <a:srgbClr val="003399"/>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solidFill>
                  <a:srgbClr val="003399"/>
                </a:solidFill>
              </a:defRPr>
            </a:lvl3pPr>
            <a:lvl4pPr>
              <a:defRPr sz="2000">
                <a:solidFill>
                  <a:srgbClr val="003399"/>
                </a:solidFill>
              </a:defRPr>
            </a:lvl4pPr>
            <a:lvl5pPr>
              <a:defRPr sz="2000">
                <a:solidFill>
                  <a:srgbClr val="003399"/>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3pPr>
              <a:defRPr>
                <a:solidFill>
                  <a:srgbClr val="003399"/>
                </a:solidFill>
              </a:defRPr>
            </a:lvl3pPr>
            <a:lvl4pPr>
              <a:defRPr>
                <a:solidFill>
                  <a:srgbClr val="003399"/>
                </a:solidFill>
              </a:defRPr>
            </a:lvl4pPr>
            <a:lvl5pPr>
              <a:defRPr>
                <a:solidFill>
                  <a:srgbClr val="00339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233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3pPr>
              <a:defRPr>
                <a:solidFill>
                  <a:srgbClr val="003399"/>
                </a:solidFill>
              </a:defRPr>
            </a:lvl3pPr>
            <a:lvl4pPr>
              <a:defRPr>
                <a:solidFill>
                  <a:srgbClr val="003399"/>
                </a:solidFill>
              </a:defRPr>
            </a:lvl4pPr>
            <a:lvl5pPr>
              <a:defRPr>
                <a:solidFill>
                  <a:srgbClr val="00339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gif"/><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image" Target="../media/image6.g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1" name="Picture 10" descr="Dock.jpg"/>
          <p:cNvPicPr>
            <a:picLocks noChangeAspect="1"/>
          </p:cNvPicPr>
          <p:nvPr/>
        </p:nvPicPr>
        <p:blipFill>
          <a:blip r:embed="rId15" cstate="print">
            <a:lum bright="57000" contrast="-69000"/>
          </a:blip>
          <a:srcRect t="21547" r="7717" b="34507"/>
          <a:stretch>
            <a:fillRect/>
          </a:stretch>
        </p:blipFill>
        <p:spPr bwMode="auto">
          <a:xfrm>
            <a:off x="1" y="0"/>
            <a:ext cx="9143999" cy="6143644"/>
          </a:xfrm>
          <a:prstGeom prst="rect">
            <a:avLst/>
          </a:prstGeom>
          <a:ln>
            <a:noFill/>
          </a:ln>
          <a:effectLst>
            <a:softEdge rad="112500"/>
          </a:effectLst>
        </p:spPr>
      </p:pic>
      <p:sp>
        <p:nvSpPr>
          <p:cNvPr id="1027" name="Title Placeholder 1"/>
          <p:cNvSpPr>
            <a:spLocks noGrp="1"/>
          </p:cNvSpPr>
          <p:nvPr>
            <p:ph type="title"/>
          </p:nvPr>
        </p:nvSpPr>
        <p:spPr bwMode="auto">
          <a:xfrm>
            <a:off x="0" y="0"/>
            <a:ext cx="9144000" cy="914400"/>
          </a:xfrm>
          <a:prstGeom prst="rect">
            <a:avLst/>
          </a:prstGeom>
          <a:solidFill>
            <a:schemeClr val="accent5">
              <a:lumMod val="60000"/>
              <a:lumOff val="4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152400" y="1066800"/>
            <a:ext cx="8839200" cy="5076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IN" smtClean="0"/>
              <a:t>Click to edit Master text styles</a:t>
            </a:r>
          </a:p>
          <a:p>
            <a:pPr lvl="1"/>
            <a:r>
              <a:rPr lang="en-IN" smtClean="0"/>
              <a:t>Second level</a:t>
            </a:r>
          </a:p>
        </p:txBody>
      </p:sp>
      <p:pic>
        <p:nvPicPr>
          <p:cNvPr id="2053" name="Picture 4" descr="LOGO copy"/>
          <p:cNvPicPr>
            <a:picLocks noChangeAspect="1" noChangeArrowheads="1"/>
          </p:cNvPicPr>
          <p:nvPr/>
        </p:nvPicPr>
        <p:blipFill>
          <a:blip r:embed="rId16">
            <a:clrChange>
              <a:clrFrom>
                <a:srgbClr val="CBE3E3"/>
              </a:clrFrom>
              <a:clrTo>
                <a:srgbClr val="CBE3E3">
                  <a:alpha val="0"/>
                </a:srgbClr>
              </a:clrTo>
            </a:clrChange>
          </a:blip>
          <a:srcRect l="11111" t="4305" r="11111" b="9607"/>
          <a:stretch>
            <a:fillRect/>
          </a:stretch>
        </p:blipFill>
        <p:spPr bwMode="auto">
          <a:xfrm>
            <a:off x="98425" y="6286500"/>
            <a:ext cx="401638" cy="571500"/>
          </a:xfrm>
          <a:prstGeom prst="rect">
            <a:avLst/>
          </a:prstGeom>
          <a:noFill/>
          <a:ln w="9525">
            <a:noFill/>
            <a:miter lim="800000"/>
            <a:headEnd/>
            <a:tailEnd/>
          </a:ln>
        </p:spPr>
      </p:pic>
      <p:grpSp>
        <p:nvGrpSpPr>
          <p:cNvPr id="2054" name="Group 9"/>
          <p:cNvGrpSpPr>
            <a:grpSpLocks/>
          </p:cNvGrpSpPr>
          <p:nvPr/>
        </p:nvGrpSpPr>
        <p:grpSpPr bwMode="auto">
          <a:xfrm>
            <a:off x="2428875" y="6429375"/>
            <a:ext cx="4286250" cy="428625"/>
            <a:chOff x="2428860" y="6429396"/>
            <a:chExt cx="4286280" cy="428604"/>
          </a:xfrm>
        </p:grpSpPr>
        <p:pic>
          <p:nvPicPr>
            <p:cNvPr id="13" name="Picture 4"/>
            <p:cNvPicPr>
              <a:picLocks noChangeAspect="1" noChangeArrowheads="1"/>
            </p:cNvPicPr>
            <p:nvPr/>
          </p:nvPicPr>
          <p:blipFill>
            <a:blip r:embed="rId17" cstate="print">
              <a:duotone>
                <a:schemeClr val="accent2">
                  <a:shade val="45000"/>
                  <a:satMod val="135000"/>
                </a:schemeClr>
                <a:prstClr val="white"/>
              </a:duotone>
              <a:lum bright="-19000" contrast="2000"/>
            </a:blip>
            <a:srcRect/>
            <a:stretch>
              <a:fillRect/>
            </a:stretch>
          </p:blipFill>
          <p:spPr bwMode="auto">
            <a:xfrm>
              <a:off x="2857488" y="6429396"/>
              <a:ext cx="3227518" cy="214314"/>
            </a:xfrm>
            <a:prstGeom prst="rect">
              <a:avLst/>
            </a:prstGeom>
            <a:ln>
              <a:solidFill>
                <a:schemeClr val="bg1">
                  <a:alpha val="0"/>
                </a:schemeClr>
              </a:solidFill>
            </a:ln>
            <a:effectLst>
              <a:outerShdw blurRad="292100" dist="139700" dir="2700000" algn="tl" rotWithShape="0">
                <a:srgbClr val="333333">
                  <a:alpha val="65000"/>
                </a:srgbClr>
              </a:outerShdw>
            </a:effectLst>
          </p:spPr>
        </p:pic>
        <p:pic>
          <p:nvPicPr>
            <p:cNvPr id="14" name="Picture 6"/>
            <p:cNvPicPr>
              <a:picLocks noChangeAspect="1" noChangeArrowheads="1"/>
            </p:cNvPicPr>
            <p:nvPr/>
          </p:nvPicPr>
          <p:blipFill>
            <a:blip r:embed="rId18" cstate="print">
              <a:duotone>
                <a:schemeClr val="accent2">
                  <a:shade val="45000"/>
                  <a:satMod val="135000"/>
                </a:schemeClr>
                <a:prstClr val="white"/>
              </a:duotone>
              <a:lum bright="-19000" contrast="2000"/>
            </a:blip>
            <a:srcRect/>
            <a:stretch>
              <a:fillRect/>
            </a:stretch>
          </p:blipFill>
          <p:spPr bwMode="auto">
            <a:xfrm>
              <a:off x="2428860" y="6572272"/>
              <a:ext cx="4286280" cy="285728"/>
            </a:xfrm>
            <a:prstGeom prst="rect">
              <a:avLst/>
            </a:prstGeom>
            <a:noFill/>
            <a:ln w="9525">
              <a:solidFill>
                <a:schemeClr val="bg1">
                  <a:alpha val="0"/>
                </a:schemeClr>
              </a:solidFill>
              <a:miter lim="800000"/>
              <a:headEnd/>
              <a:tailEnd/>
            </a:ln>
            <a:effectLst/>
          </p:spPr>
        </p:pic>
      </p:grpSp>
      <p:cxnSp>
        <p:nvCxnSpPr>
          <p:cNvPr id="16" name="Straight Connector 15"/>
          <p:cNvCxnSpPr/>
          <p:nvPr/>
        </p:nvCxnSpPr>
        <p:spPr>
          <a:xfrm>
            <a:off x="1285875" y="6286500"/>
            <a:ext cx="6357938" cy="1588"/>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2056" name="Picture 11" descr="G:\presentfor\rain-thunder.gif"/>
          <p:cNvPicPr>
            <a:picLocks noChangeAspect="1" noChangeArrowheads="1" noCrop="1"/>
          </p:cNvPicPr>
          <p:nvPr/>
        </p:nvPicPr>
        <p:blipFill>
          <a:blip r:embed="rId19"/>
          <a:srcRect/>
          <a:stretch>
            <a:fillRect/>
          </a:stretch>
        </p:blipFill>
        <p:spPr bwMode="auto">
          <a:xfrm>
            <a:off x="8286750" y="6323013"/>
            <a:ext cx="714375" cy="463550"/>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404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1" r:id="rId11"/>
    <p:sldLayoutId id="2147484042" r:id="rId12"/>
  </p:sldLayoutIdLst>
  <p:txStyles>
    <p:titleStyle>
      <a:lvl1pPr algn="ctr" rtl="0" eaLnBrk="0" fontAlgn="base" hangingPunct="0">
        <a:spcBef>
          <a:spcPct val="0"/>
        </a:spcBef>
        <a:spcAft>
          <a:spcPct val="0"/>
        </a:spcAft>
        <a:defRPr sz="44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b="1">
          <a:solidFill>
            <a:schemeClr val="tx1"/>
          </a:solidFill>
          <a:latin typeface="Arial" charset="0"/>
          <a:cs typeface="Arial" charset="0"/>
        </a:defRPr>
      </a:lvl2pPr>
      <a:lvl3pPr algn="ctr" rtl="0" eaLnBrk="0" fontAlgn="base" hangingPunct="0">
        <a:spcBef>
          <a:spcPct val="0"/>
        </a:spcBef>
        <a:spcAft>
          <a:spcPct val="0"/>
        </a:spcAft>
        <a:defRPr sz="4400" b="1">
          <a:solidFill>
            <a:schemeClr val="tx1"/>
          </a:solidFill>
          <a:latin typeface="Arial" charset="0"/>
          <a:cs typeface="Arial" charset="0"/>
        </a:defRPr>
      </a:lvl3pPr>
      <a:lvl4pPr algn="ctr" rtl="0" eaLnBrk="0" fontAlgn="base" hangingPunct="0">
        <a:spcBef>
          <a:spcPct val="0"/>
        </a:spcBef>
        <a:spcAft>
          <a:spcPct val="0"/>
        </a:spcAft>
        <a:defRPr sz="4400" b="1">
          <a:solidFill>
            <a:schemeClr val="tx1"/>
          </a:solidFill>
          <a:latin typeface="Arial" charset="0"/>
          <a:cs typeface="Arial" charset="0"/>
        </a:defRPr>
      </a:lvl4pPr>
      <a:lvl5pPr algn="ctr" rtl="0" eaLnBrk="0" fontAlgn="base" hangingPunct="0">
        <a:spcBef>
          <a:spcPct val="0"/>
        </a:spcBef>
        <a:spcAft>
          <a:spcPct val="0"/>
        </a:spcAft>
        <a:defRPr sz="4400" b="1">
          <a:solidFill>
            <a:schemeClr val="tx1"/>
          </a:solidFill>
          <a:latin typeface="Arial" charset="0"/>
          <a:cs typeface="Arial" charset="0"/>
        </a:defRPr>
      </a:lvl5pPr>
      <a:lvl6pPr marL="457200" algn="ctr" rtl="0" eaLnBrk="1" fontAlgn="base" hangingPunct="1">
        <a:spcBef>
          <a:spcPct val="0"/>
        </a:spcBef>
        <a:spcAft>
          <a:spcPct val="0"/>
        </a:spcAft>
        <a:defRPr sz="4800" b="1">
          <a:solidFill>
            <a:srgbClr val="090355"/>
          </a:solidFill>
          <a:latin typeface="Arial" charset="0"/>
          <a:cs typeface="Arial" charset="0"/>
        </a:defRPr>
      </a:lvl6pPr>
      <a:lvl7pPr marL="914400" algn="ctr" rtl="0" eaLnBrk="1" fontAlgn="base" hangingPunct="1">
        <a:spcBef>
          <a:spcPct val="0"/>
        </a:spcBef>
        <a:spcAft>
          <a:spcPct val="0"/>
        </a:spcAft>
        <a:defRPr sz="4800" b="1">
          <a:solidFill>
            <a:srgbClr val="090355"/>
          </a:solidFill>
          <a:latin typeface="Arial" charset="0"/>
          <a:cs typeface="Arial" charset="0"/>
        </a:defRPr>
      </a:lvl7pPr>
      <a:lvl8pPr marL="1371600" algn="ctr" rtl="0" eaLnBrk="1" fontAlgn="base" hangingPunct="1">
        <a:spcBef>
          <a:spcPct val="0"/>
        </a:spcBef>
        <a:spcAft>
          <a:spcPct val="0"/>
        </a:spcAft>
        <a:defRPr sz="4800" b="1">
          <a:solidFill>
            <a:srgbClr val="090355"/>
          </a:solidFill>
          <a:latin typeface="Arial" charset="0"/>
          <a:cs typeface="Arial" charset="0"/>
        </a:defRPr>
      </a:lvl8pPr>
      <a:lvl9pPr marL="1828800" algn="ctr" rtl="0" eaLnBrk="1" fontAlgn="base" hangingPunct="1">
        <a:spcBef>
          <a:spcPct val="0"/>
        </a:spcBef>
        <a:spcAft>
          <a:spcPct val="0"/>
        </a:spcAft>
        <a:defRPr sz="4800" b="1">
          <a:solidFill>
            <a:srgbClr val="090355"/>
          </a:solidFill>
          <a:latin typeface="Arial" charset="0"/>
          <a:cs typeface="Arial" charset="0"/>
        </a:defRPr>
      </a:lvl9pPr>
    </p:titleStyle>
    <p:bodyStyle>
      <a:lvl1pPr marL="342900" indent="-342900" algn="l" rtl="0" eaLnBrk="0" fontAlgn="base" hangingPunct="0">
        <a:spcBef>
          <a:spcPct val="20000"/>
        </a:spcBef>
        <a:spcAft>
          <a:spcPct val="0"/>
        </a:spcAft>
        <a:buFont typeface="Wingdings" pitchFamily="2" charset="2"/>
        <a:buChar char="v"/>
        <a:defRPr sz="3200" b="1" kern="1200">
          <a:solidFill>
            <a:srgbClr val="003399"/>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itchFamily="2" charset="2"/>
        <a:buChar char="§"/>
        <a:defRPr sz="3200" b="1" kern="1200">
          <a:solidFill>
            <a:srgbClr val="003399"/>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b="1"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b="1"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www.windows2universe.org/earth/Atmosphere/tstorm/severe.html" TargetMode="External"/><Relationship Id="rId2" Type="http://schemas.openxmlformats.org/officeDocument/2006/relationships/image" Target="../media/image14.jpeg"/><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0.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0.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228600" y="1676400"/>
            <a:ext cx="8686800" cy="1108075"/>
          </a:xfrm>
          <a:prstGeom prst="rect">
            <a:avLst/>
          </a:prstGeom>
          <a:noFill/>
          <a:ln w="9525">
            <a:noFill/>
            <a:miter lim="800000"/>
            <a:headEnd/>
            <a:tailEnd/>
          </a:ln>
        </p:spPr>
        <p:txBody>
          <a:bodyPr>
            <a:spAutoFit/>
          </a:bodyPr>
          <a:lstStyle/>
          <a:p>
            <a:pPr algn="ctr"/>
            <a:r>
              <a:rPr lang="en-US" sz="6600">
                <a:solidFill>
                  <a:srgbClr val="FF00FF"/>
                </a:solidFill>
              </a:rPr>
              <a:t>Thunderstorms</a:t>
            </a:r>
          </a:p>
        </p:txBody>
      </p:sp>
      <p:sp>
        <p:nvSpPr>
          <p:cNvPr id="6147" name="TextBox 2"/>
          <p:cNvSpPr txBox="1">
            <a:spLocks noChangeArrowheads="1"/>
          </p:cNvSpPr>
          <p:nvPr/>
        </p:nvSpPr>
        <p:spPr bwMode="auto">
          <a:xfrm>
            <a:off x="2133600" y="4267200"/>
            <a:ext cx="4495800" cy="1754188"/>
          </a:xfrm>
          <a:prstGeom prst="rect">
            <a:avLst/>
          </a:prstGeom>
          <a:noFill/>
          <a:ln w="9525">
            <a:noFill/>
            <a:miter lim="800000"/>
            <a:headEnd/>
            <a:tailEnd/>
          </a:ln>
        </p:spPr>
        <p:txBody>
          <a:bodyPr>
            <a:spAutoFit/>
          </a:bodyPr>
          <a:lstStyle/>
          <a:p>
            <a:pPr algn="ctr"/>
            <a:r>
              <a:rPr lang="en-US" sz="3600" b="1">
                <a:solidFill>
                  <a:srgbClr val="7030A0"/>
                </a:solidFill>
              </a:rPr>
              <a:t>Y.K. REDDY</a:t>
            </a:r>
          </a:p>
          <a:p>
            <a:pPr algn="ctr"/>
            <a:r>
              <a:rPr lang="en-US" b="1">
                <a:solidFill>
                  <a:srgbClr val="7030A0"/>
                </a:solidFill>
              </a:rPr>
              <a:t>Scientist ‘F’ (Instruments)</a:t>
            </a:r>
          </a:p>
          <a:p>
            <a:pPr algn="ctr"/>
            <a:r>
              <a:rPr lang="en-US" b="1">
                <a:solidFill>
                  <a:srgbClr val="7030A0"/>
                </a:solidFill>
              </a:rPr>
              <a:t>Meteorological Center,</a:t>
            </a:r>
          </a:p>
          <a:p>
            <a:pPr algn="ctr"/>
            <a:r>
              <a:rPr lang="en-US" b="1">
                <a:solidFill>
                  <a:srgbClr val="7030A0"/>
                </a:solidFill>
              </a:rPr>
              <a:t>HYDERABAD.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57200" y="487363"/>
            <a:ext cx="8382000" cy="6000750"/>
          </a:xfrm>
          <a:prstGeom prst="rect">
            <a:avLst/>
          </a:prstGeom>
          <a:noFill/>
          <a:ln w="9525">
            <a:noFill/>
            <a:miter lim="800000"/>
            <a:headEnd/>
            <a:tailEnd/>
          </a:ln>
        </p:spPr>
        <p:txBody>
          <a:bodyPr>
            <a:spAutoFit/>
          </a:bodyPr>
          <a:lstStyle/>
          <a:p>
            <a:pPr algn="ctr"/>
            <a:r>
              <a:rPr lang="en-IN" b="1">
                <a:solidFill>
                  <a:srgbClr val="0070C0"/>
                </a:solidFill>
              </a:rPr>
              <a:t>TORNADO </a:t>
            </a:r>
          </a:p>
          <a:p>
            <a:pPr algn="ctr"/>
            <a:endParaRPr lang="en-IN" b="1">
              <a:solidFill>
                <a:srgbClr val="0070C0"/>
              </a:solidFill>
            </a:endParaRPr>
          </a:p>
          <a:p>
            <a:pPr>
              <a:buFont typeface="Wingdings" pitchFamily="2" charset="2"/>
              <a:buChar char="ü"/>
            </a:pPr>
            <a:r>
              <a:rPr lang="en-IN">
                <a:solidFill>
                  <a:srgbClr val="0070C0"/>
                </a:solidFill>
              </a:rPr>
              <a:t>Also called "twisters”, The most violent weather phenomena known on the earth</a:t>
            </a:r>
          </a:p>
          <a:p>
            <a:pPr>
              <a:buFont typeface="Wingdings" pitchFamily="2" charset="2"/>
              <a:buChar char="ü"/>
            </a:pPr>
            <a:r>
              <a:rPr lang="en-IN">
                <a:solidFill>
                  <a:srgbClr val="0070C0"/>
                </a:solidFill>
              </a:rPr>
              <a:t>They are an off shoot of some of the very severe thunderstorms. </a:t>
            </a:r>
          </a:p>
          <a:p>
            <a:pPr>
              <a:buFont typeface="Wingdings" pitchFamily="2" charset="2"/>
              <a:buChar char="ü"/>
            </a:pPr>
            <a:r>
              <a:rPr lang="en-IN">
                <a:solidFill>
                  <a:srgbClr val="0070C0"/>
                </a:solidFill>
              </a:rPr>
              <a:t>A vortex of small horizontal extent and great intensity extending downward from a thundercloud. </a:t>
            </a:r>
          </a:p>
          <a:p>
            <a:pPr>
              <a:buFont typeface="Wingdings" pitchFamily="2" charset="2"/>
              <a:buChar char="ü"/>
            </a:pPr>
            <a:r>
              <a:rPr lang="en-IN">
                <a:solidFill>
                  <a:srgbClr val="0070C0"/>
                </a:solidFill>
              </a:rPr>
              <a:t>It is usually visible as a funnel shape cloud with a broad base in the cumulonimbus and a narrow tubular extension tapering downward to the ground, few tens of metres . </a:t>
            </a:r>
          </a:p>
          <a:p>
            <a:pPr>
              <a:buFont typeface="Wingdings" pitchFamily="2" charset="2"/>
              <a:buChar char="ü"/>
            </a:pPr>
            <a:r>
              <a:rPr lang="en-IN">
                <a:solidFill>
                  <a:srgbClr val="0070C0"/>
                </a:solidFill>
              </a:rPr>
              <a:t>The pressure within the centre of funnel cloud is very low, resulting in the production of very violent winds exceeding 200 kts around the centre.</a:t>
            </a:r>
          </a:p>
          <a:p>
            <a:pPr>
              <a:buFont typeface="Wingdings" pitchFamily="2" charset="2"/>
              <a:buChar char="ü"/>
            </a:pPr>
            <a:r>
              <a:rPr lang="en-IN">
                <a:solidFill>
                  <a:srgbClr val="0070C0"/>
                </a:solidFill>
              </a:rPr>
              <a:t>Complete destruction when a tornado moves over a built up area. </a:t>
            </a:r>
          </a:p>
          <a:p>
            <a:pPr>
              <a:buFont typeface="Wingdings" pitchFamily="2" charset="2"/>
              <a:buChar char="ü"/>
            </a:pPr>
            <a:r>
              <a:rPr lang="en-IN">
                <a:solidFill>
                  <a:srgbClr val="0070C0"/>
                </a:solidFill>
              </a:rPr>
              <a:t>Rare in India. </a:t>
            </a:r>
          </a:p>
          <a:p>
            <a:pPr>
              <a:buFont typeface="Wingdings" pitchFamily="2" charset="2"/>
              <a:buChar char="ü"/>
            </a:pPr>
            <a:r>
              <a:rPr lang="en-IN">
                <a:solidFill>
                  <a:srgbClr val="0070C0"/>
                </a:solidFill>
              </a:rPr>
              <a:t>When tornado occurs over the sea, it is known as a </a:t>
            </a:r>
            <a:r>
              <a:rPr lang="en-IN" b="1">
                <a:solidFill>
                  <a:srgbClr val="0070C0"/>
                </a:solidFill>
              </a:rPr>
              <a:t>water spout</a:t>
            </a:r>
            <a:r>
              <a:rPr lang="en-IN">
                <a:solidFill>
                  <a:srgbClr val="0070C0"/>
                </a:solidFill>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windows2universe.org/earth/Atmosphere/tstorm/tstorm_formation_vert_small.jpg"/>
          <p:cNvPicPr>
            <a:picLocks noChangeAspect="1" noChangeArrowheads="1"/>
          </p:cNvPicPr>
          <p:nvPr/>
        </p:nvPicPr>
        <p:blipFill>
          <a:blip r:embed="rId2"/>
          <a:srcRect/>
          <a:stretch>
            <a:fillRect/>
          </a:stretch>
        </p:blipFill>
        <p:spPr bwMode="auto">
          <a:xfrm>
            <a:off x="762000" y="381000"/>
            <a:ext cx="1714500" cy="6191250"/>
          </a:xfrm>
          <a:prstGeom prst="rect">
            <a:avLst/>
          </a:prstGeom>
          <a:noFill/>
          <a:ln w="9525">
            <a:noFill/>
            <a:miter lim="800000"/>
            <a:headEnd/>
            <a:tailEnd/>
          </a:ln>
        </p:spPr>
      </p:pic>
      <p:sp>
        <p:nvSpPr>
          <p:cNvPr id="16387" name="Rectangle 3"/>
          <p:cNvSpPr>
            <a:spLocks noChangeArrowheads="1"/>
          </p:cNvSpPr>
          <p:nvPr/>
        </p:nvSpPr>
        <p:spPr bwMode="auto">
          <a:xfrm>
            <a:off x="3276600" y="2286000"/>
            <a:ext cx="4572000" cy="1323975"/>
          </a:xfrm>
          <a:prstGeom prst="rect">
            <a:avLst/>
          </a:prstGeom>
          <a:noFill/>
          <a:ln w="9525">
            <a:noFill/>
            <a:miter lim="800000"/>
            <a:headEnd/>
            <a:tailEnd/>
          </a:ln>
        </p:spPr>
        <p:txBody>
          <a:bodyPr>
            <a:spAutoFit/>
          </a:bodyPr>
          <a:lstStyle/>
          <a:p>
            <a:r>
              <a:rPr lang="en-IN" sz="2000">
                <a:solidFill>
                  <a:srgbClr val="0070C0"/>
                </a:solidFill>
              </a:rPr>
              <a:t>The whole process takes about one hour for an ordinary thunderstorm.</a:t>
            </a:r>
          </a:p>
          <a:p>
            <a:r>
              <a:rPr lang="en-IN" sz="2000">
                <a:solidFill>
                  <a:srgbClr val="0070C0"/>
                </a:solidFill>
                <a:hlinkClick r:id="rId3"/>
              </a:rPr>
              <a:t>Supercell</a:t>
            </a:r>
            <a:r>
              <a:rPr lang="en-IN" sz="2000">
                <a:solidFill>
                  <a:srgbClr val="0070C0"/>
                </a:solidFill>
              </a:rPr>
              <a:t> thunderstorms are much larger, more powerful, and last for several hours</a:t>
            </a:r>
          </a:p>
        </p:txBody>
      </p:sp>
      <p:pic>
        <p:nvPicPr>
          <p:cNvPr id="16388" name="Picture 4" descr="http://www.windows2universe.org/earth/Atmosphere/images/cumulonimbus3_big.jpg"/>
          <p:cNvPicPr>
            <a:picLocks noChangeAspect="1" noChangeArrowheads="1"/>
          </p:cNvPicPr>
          <p:nvPr/>
        </p:nvPicPr>
        <p:blipFill>
          <a:blip r:embed="rId4"/>
          <a:srcRect/>
          <a:stretch>
            <a:fillRect/>
          </a:stretch>
        </p:blipFill>
        <p:spPr bwMode="auto">
          <a:xfrm>
            <a:off x="3200400" y="3810000"/>
            <a:ext cx="3581400" cy="2430463"/>
          </a:xfrm>
          <a:prstGeom prst="rect">
            <a:avLst/>
          </a:prstGeom>
          <a:noFill/>
          <a:ln w="9525">
            <a:noFill/>
            <a:miter lim="800000"/>
            <a:headEnd/>
            <a:tailEnd/>
          </a:ln>
        </p:spPr>
      </p:pic>
      <p:pic>
        <p:nvPicPr>
          <p:cNvPr id="16389" name="Picture 2" descr="Image result for stages of thunderstorm"/>
          <p:cNvPicPr>
            <a:picLocks noChangeAspect="1" noChangeArrowheads="1"/>
          </p:cNvPicPr>
          <p:nvPr/>
        </p:nvPicPr>
        <p:blipFill>
          <a:blip r:embed="rId5"/>
          <a:srcRect/>
          <a:stretch>
            <a:fillRect/>
          </a:stretch>
        </p:blipFill>
        <p:spPr bwMode="auto">
          <a:xfrm>
            <a:off x="3429000" y="457200"/>
            <a:ext cx="4410075" cy="166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609600"/>
          </a:xfrm>
        </p:spPr>
        <p:txBody>
          <a:bodyPr/>
          <a:lstStyle/>
          <a:p>
            <a:r>
              <a:rPr lang="en-US" sz="2400" smtClean="0">
                <a:latin typeface="Arial" charset="0"/>
                <a:cs typeface="Arial" charset="0"/>
              </a:rPr>
              <a:t>Radar Image of Thunderstorm Cloud</a:t>
            </a:r>
            <a:br>
              <a:rPr lang="en-US" sz="2400" smtClean="0">
                <a:latin typeface="Arial" charset="0"/>
                <a:cs typeface="Arial" charset="0"/>
              </a:rPr>
            </a:br>
            <a:r>
              <a:rPr lang="en-US" sz="2400" smtClean="0">
                <a:latin typeface="Arial" charset="0"/>
                <a:cs typeface="Arial" charset="0"/>
              </a:rPr>
              <a:t>(Maximum Reflectivity Image)</a:t>
            </a:r>
            <a:endParaRPr lang="en-IN" sz="2400" smtClean="0">
              <a:latin typeface="Arial" charset="0"/>
              <a:cs typeface="Arial" charset="0"/>
            </a:endParaRPr>
          </a:p>
        </p:txBody>
      </p:sp>
      <p:pic>
        <p:nvPicPr>
          <p:cNvPr id="17411" name="Picture 2" descr="C:\Users\user\Desktop\20052016_Balajisingh\Screenshot.png"/>
          <p:cNvPicPr>
            <a:picLocks noChangeAspect="1" noChangeArrowheads="1"/>
          </p:cNvPicPr>
          <p:nvPr/>
        </p:nvPicPr>
        <p:blipFill>
          <a:blip r:embed="rId2"/>
          <a:srcRect/>
          <a:stretch>
            <a:fillRect/>
          </a:stretch>
        </p:blipFill>
        <p:spPr bwMode="auto">
          <a:xfrm>
            <a:off x="1752600" y="990600"/>
            <a:ext cx="5730875" cy="5461000"/>
          </a:xfrm>
          <a:prstGeom prst="rect">
            <a:avLst/>
          </a:prstGeom>
          <a:noFill/>
          <a:ln w="9525">
            <a:noFill/>
            <a:miter lim="800000"/>
            <a:headEnd/>
            <a:tailEnd/>
          </a:ln>
        </p:spPr>
      </p:pic>
      <p:sp>
        <p:nvSpPr>
          <p:cNvPr id="17412" name="Text Box 2"/>
          <p:cNvSpPr txBox="1">
            <a:spLocks noChangeArrowheads="1"/>
          </p:cNvSpPr>
          <p:nvPr/>
        </p:nvSpPr>
        <p:spPr bwMode="auto">
          <a:xfrm>
            <a:off x="1143000" y="4354513"/>
            <a:ext cx="1536700" cy="352425"/>
          </a:xfrm>
          <a:prstGeom prst="rect">
            <a:avLst/>
          </a:prstGeom>
          <a:solidFill>
            <a:srgbClr val="FFFFFF"/>
          </a:solidFill>
          <a:ln w="9525">
            <a:solidFill>
              <a:srgbClr val="000000"/>
            </a:solidFill>
            <a:miter lim="800000"/>
            <a:headEnd/>
            <a:tailEnd/>
          </a:ln>
        </p:spPr>
        <p:txBody>
          <a:bodyPr/>
          <a:lstStyle/>
          <a:p>
            <a:pPr>
              <a:spcAft>
                <a:spcPts val="1000"/>
              </a:spcAft>
            </a:pPr>
            <a:r>
              <a:rPr lang="en-IN" sz="1100">
                <a:solidFill>
                  <a:srgbClr val="0070C0"/>
                </a:solidFill>
                <a:latin typeface="Calibri" pitchFamily="34" charset="0"/>
              </a:rPr>
              <a:t>Thunder storm clouds</a:t>
            </a:r>
            <a:endParaRPr lang="en-US">
              <a:solidFill>
                <a:srgbClr val="0070C0"/>
              </a:solidFill>
            </a:endParaRPr>
          </a:p>
        </p:txBody>
      </p:sp>
      <p:cxnSp>
        <p:nvCxnSpPr>
          <p:cNvPr id="17413" name="AutoShape 3"/>
          <p:cNvCxnSpPr>
            <a:cxnSpLocks noChangeShapeType="1"/>
          </p:cNvCxnSpPr>
          <p:nvPr/>
        </p:nvCxnSpPr>
        <p:spPr bwMode="auto">
          <a:xfrm flipV="1">
            <a:off x="2413000" y="3941763"/>
            <a:ext cx="879475" cy="412750"/>
          </a:xfrm>
          <a:prstGeom prst="straightConnector1">
            <a:avLst/>
          </a:prstGeom>
          <a:noFill/>
          <a:ln w="9525">
            <a:solidFill>
              <a:srgbClr val="000000"/>
            </a:solidFill>
            <a:round/>
            <a:headEnd/>
            <a:tailEnd type="triangle" w="med" len="med"/>
          </a:ln>
        </p:spPr>
      </p:cxnSp>
      <p:cxnSp>
        <p:nvCxnSpPr>
          <p:cNvPr id="17414" name="AutoShape 4"/>
          <p:cNvCxnSpPr>
            <a:cxnSpLocks noChangeShapeType="1"/>
          </p:cNvCxnSpPr>
          <p:nvPr/>
        </p:nvCxnSpPr>
        <p:spPr bwMode="auto">
          <a:xfrm flipV="1">
            <a:off x="2070100" y="3627438"/>
            <a:ext cx="554038" cy="727075"/>
          </a:xfrm>
          <a:prstGeom prst="straightConnector1">
            <a:avLst/>
          </a:prstGeom>
          <a:noFill/>
          <a:ln w="9525">
            <a:solidFill>
              <a:srgbClr val="000000"/>
            </a:solidFill>
            <a:round/>
            <a:headEnd/>
            <a:tailEnd type="triangle" w="med" len="med"/>
          </a:ln>
        </p:spPr>
      </p:cxnSp>
      <p:sp>
        <p:nvSpPr>
          <p:cNvPr id="17415" name="Text Box 5"/>
          <p:cNvSpPr txBox="1">
            <a:spLocks noChangeArrowheads="1"/>
          </p:cNvSpPr>
          <p:nvPr/>
        </p:nvSpPr>
        <p:spPr bwMode="auto">
          <a:xfrm>
            <a:off x="1143000" y="2438400"/>
            <a:ext cx="1589088" cy="492125"/>
          </a:xfrm>
          <a:prstGeom prst="rect">
            <a:avLst/>
          </a:prstGeom>
          <a:solidFill>
            <a:srgbClr val="FFFFFF"/>
          </a:solidFill>
          <a:ln w="9525">
            <a:solidFill>
              <a:srgbClr val="000000"/>
            </a:solidFill>
            <a:miter lim="800000"/>
            <a:headEnd/>
            <a:tailEnd/>
          </a:ln>
        </p:spPr>
        <p:txBody>
          <a:bodyPr/>
          <a:lstStyle/>
          <a:p>
            <a:pPr>
              <a:spcAft>
                <a:spcPts val="1000"/>
              </a:spcAft>
            </a:pPr>
            <a:r>
              <a:rPr lang="en-IN" sz="1100">
                <a:solidFill>
                  <a:srgbClr val="0070C0"/>
                </a:solidFill>
                <a:latin typeface="Calibri" pitchFamily="34" charset="0"/>
              </a:rPr>
              <a:t>Patancheruvu                     (Lat 17.51  N  78.25 E)</a:t>
            </a:r>
            <a:endParaRPr lang="en-US">
              <a:solidFill>
                <a:srgbClr val="0070C0"/>
              </a:solidFill>
            </a:endParaRPr>
          </a:p>
        </p:txBody>
      </p:sp>
      <p:cxnSp>
        <p:nvCxnSpPr>
          <p:cNvPr id="17416" name="AutoShape 6"/>
          <p:cNvCxnSpPr>
            <a:cxnSpLocks noChangeShapeType="1"/>
          </p:cNvCxnSpPr>
          <p:nvPr/>
        </p:nvCxnSpPr>
        <p:spPr bwMode="auto">
          <a:xfrm>
            <a:off x="2122488" y="3001963"/>
            <a:ext cx="609600" cy="625475"/>
          </a:xfrm>
          <a:prstGeom prst="straightConnector1">
            <a:avLst/>
          </a:prstGeom>
          <a:noFill/>
          <a:ln w="9525">
            <a:solidFill>
              <a:srgbClr val="000000"/>
            </a:solidFill>
            <a:round/>
            <a:headEnd/>
            <a:tailEnd type="triangle" w="med" len="med"/>
          </a:ln>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228600"/>
            <a:ext cx="9144000" cy="609600"/>
          </a:xfrm>
        </p:spPr>
        <p:txBody>
          <a:bodyPr/>
          <a:lstStyle/>
          <a:p>
            <a:r>
              <a:rPr lang="en-US" sz="2400" smtClean="0">
                <a:latin typeface="Arial" charset="0"/>
                <a:cs typeface="Arial" charset="0"/>
              </a:rPr>
              <a:t>Radar Image of Thunderstorm Clouds, Squall Line</a:t>
            </a:r>
            <a:br>
              <a:rPr lang="en-US" sz="2400" smtClean="0">
                <a:latin typeface="Arial" charset="0"/>
                <a:cs typeface="Arial" charset="0"/>
              </a:rPr>
            </a:br>
            <a:r>
              <a:rPr lang="en-US" sz="2400" smtClean="0">
                <a:latin typeface="Arial" charset="0"/>
                <a:cs typeface="Arial" charset="0"/>
              </a:rPr>
              <a:t>(Maximum Reflectivity Image)</a:t>
            </a:r>
            <a:endParaRPr lang="en-IN" sz="2400" smtClean="0">
              <a:latin typeface="Arial" charset="0"/>
              <a:cs typeface="Arial" charset="0"/>
            </a:endParaRPr>
          </a:p>
        </p:txBody>
      </p:sp>
      <p:pic>
        <p:nvPicPr>
          <p:cNvPr id="18435" name="Picture 2"/>
          <p:cNvPicPr>
            <a:picLocks noChangeAspect="1" noChangeArrowheads="1"/>
          </p:cNvPicPr>
          <p:nvPr/>
        </p:nvPicPr>
        <p:blipFill>
          <a:blip r:embed="rId2"/>
          <a:srcRect/>
          <a:stretch>
            <a:fillRect/>
          </a:stretch>
        </p:blipFill>
        <p:spPr bwMode="auto">
          <a:xfrm>
            <a:off x="1676400" y="914400"/>
            <a:ext cx="5543550" cy="536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228600"/>
            <a:ext cx="9144000" cy="609600"/>
          </a:xfrm>
        </p:spPr>
        <p:txBody>
          <a:bodyPr/>
          <a:lstStyle/>
          <a:p>
            <a:r>
              <a:rPr lang="en-US" sz="2400" smtClean="0">
                <a:latin typeface="Arial" charset="0"/>
                <a:cs typeface="Arial" charset="0"/>
              </a:rPr>
              <a:t>Radar Image of Thunderstorm Clouds, Scattred</a:t>
            </a:r>
            <a:br>
              <a:rPr lang="en-US" sz="2400" smtClean="0">
                <a:latin typeface="Arial" charset="0"/>
                <a:cs typeface="Arial" charset="0"/>
              </a:rPr>
            </a:br>
            <a:r>
              <a:rPr lang="en-US" sz="2400" smtClean="0">
                <a:latin typeface="Arial" charset="0"/>
                <a:cs typeface="Arial" charset="0"/>
              </a:rPr>
              <a:t>(Maximum Reflectivity Image)</a:t>
            </a:r>
            <a:endParaRPr lang="en-IN" sz="2400" smtClean="0">
              <a:latin typeface="Arial" charset="0"/>
              <a:cs typeface="Arial" charset="0"/>
            </a:endParaRPr>
          </a:p>
        </p:txBody>
      </p:sp>
      <p:pic>
        <p:nvPicPr>
          <p:cNvPr id="19459" name="Picture 3"/>
          <p:cNvPicPr>
            <a:picLocks noChangeAspect="1" noChangeArrowheads="1"/>
          </p:cNvPicPr>
          <p:nvPr/>
        </p:nvPicPr>
        <p:blipFill>
          <a:blip r:embed="rId2"/>
          <a:srcRect/>
          <a:stretch>
            <a:fillRect/>
          </a:stretch>
        </p:blipFill>
        <p:spPr bwMode="auto">
          <a:xfrm>
            <a:off x="1371600" y="990600"/>
            <a:ext cx="6248400" cy="511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3"/>
          <p:cNvSpPr txBox="1">
            <a:spLocks noChangeArrowheads="1"/>
          </p:cNvSpPr>
          <p:nvPr/>
        </p:nvSpPr>
        <p:spPr bwMode="auto">
          <a:xfrm>
            <a:off x="381000" y="381000"/>
            <a:ext cx="8382000" cy="523875"/>
          </a:xfrm>
          <a:prstGeom prst="rect">
            <a:avLst/>
          </a:prstGeom>
          <a:noFill/>
          <a:ln w="9525">
            <a:noFill/>
            <a:miter lim="800000"/>
            <a:headEnd/>
            <a:tailEnd/>
          </a:ln>
        </p:spPr>
        <p:txBody>
          <a:bodyPr>
            <a:spAutoFit/>
          </a:bodyPr>
          <a:lstStyle/>
          <a:p>
            <a:r>
              <a:rPr lang="en-US" sz="2800">
                <a:solidFill>
                  <a:srgbClr val="0070C0"/>
                </a:solidFill>
              </a:rPr>
              <a:t>Radar Images of Thunderstorms : Cb in Cyclonic Storm</a:t>
            </a:r>
            <a:endParaRPr lang="en-IN" sz="2800">
              <a:solidFill>
                <a:srgbClr val="0070C0"/>
              </a:solidFill>
            </a:endParaRPr>
          </a:p>
        </p:txBody>
      </p:sp>
      <p:pic>
        <p:nvPicPr>
          <p:cNvPr id="20483" name="Picture 13" descr="C:\Storm Report\Cyclone29-30-10-2006\Rainbowmain\2006102912035138_mpt250_caz.gif"/>
          <p:cNvPicPr>
            <a:picLocks noChangeAspect="1" noChangeArrowheads="1"/>
          </p:cNvPicPr>
          <p:nvPr/>
        </p:nvPicPr>
        <p:blipFill>
          <a:blip r:embed="rId2"/>
          <a:srcRect/>
          <a:stretch>
            <a:fillRect/>
          </a:stretch>
        </p:blipFill>
        <p:spPr bwMode="auto">
          <a:xfrm>
            <a:off x="1371600" y="1066800"/>
            <a:ext cx="6400800" cy="5265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381000" y="381000"/>
            <a:ext cx="8382000" cy="954088"/>
          </a:xfrm>
          <a:prstGeom prst="rect">
            <a:avLst/>
          </a:prstGeom>
          <a:noFill/>
          <a:ln w="9525">
            <a:noFill/>
            <a:miter lim="800000"/>
            <a:headEnd/>
            <a:tailEnd/>
          </a:ln>
        </p:spPr>
        <p:txBody>
          <a:bodyPr>
            <a:spAutoFit/>
          </a:bodyPr>
          <a:lstStyle/>
          <a:p>
            <a:r>
              <a:rPr lang="en-US" sz="2800">
                <a:solidFill>
                  <a:srgbClr val="0070C0"/>
                </a:solidFill>
              </a:rPr>
              <a:t>Satellite Images of Thunderstorms : Cb in Cyclonic Storm</a:t>
            </a:r>
            <a:endParaRPr lang="en-IN" sz="2800">
              <a:solidFill>
                <a:srgbClr val="0070C0"/>
              </a:solidFill>
            </a:endParaRPr>
          </a:p>
        </p:txBody>
      </p:sp>
      <p:pic>
        <p:nvPicPr>
          <p:cNvPr id="21507" name="Picture 2" descr="Image result for satellite images of thunderstorms"/>
          <p:cNvPicPr>
            <a:picLocks noChangeAspect="1" noChangeArrowheads="1"/>
          </p:cNvPicPr>
          <p:nvPr/>
        </p:nvPicPr>
        <p:blipFill>
          <a:blip r:embed="rId2"/>
          <a:srcRect/>
          <a:stretch>
            <a:fillRect/>
          </a:stretch>
        </p:blipFill>
        <p:spPr bwMode="auto">
          <a:xfrm>
            <a:off x="381000" y="1295400"/>
            <a:ext cx="3810000" cy="3810000"/>
          </a:xfrm>
          <a:prstGeom prst="rect">
            <a:avLst/>
          </a:prstGeom>
          <a:noFill/>
          <a:ln w="9525">
            <a:noFill/>
            <a:miter lim="800000"/>
            <a:headEnd/>
            <a:tailEnd/>
          </a:ln>
        </p:spPr>
      </p:pic>
      <p:pic>
        <p:nvPicPr>
          <p:cNvPr id="21508" name="Picture 4" descr="Image result for satellite images of thunderstorms"/>
          <p:cNvPicPr>
            <a:picLocks noChangeAspect="1" noChangeArrowheads="1"/>
          </p:cNvPicPr>
          <p:nvPr/>
        </p:nvPicPr>
        <p:blipFill>
          <a:blip r:embed="rId3"/>
          <a:srcRect/>
          <a:stretch>
            <a:fillRect/>
          </a:stretch>
        </p:blipFill>
        <p:spPr bwMode="auto">
          <a:xfrm>
            <a:off x="5029200" y="1143000"/>
            <a:ext cx="3048000" cy="2286000"/>
          </a:xfrm>
          <a:prstGeom prst="rect">
            <a:avLst/>
          </a:prstGeom>
          <a:noFill/>
          <a:ln w="9525">
            <a:noFill/>
            <a:miter lim="800000"/>
            <a:headEnd/>
            <a:tailEnd/>
          </a:ln>
        </p:spPr>
      </p:pic>
      <p:pic>
        <p:nvPicPr>
          <p:cNvPr id="21509" name="Picture 6" descr="Image result for satellite images of thunderstorms"/>
          <p:cNvPicPr>
            <a:picLocks noChangeAspect="1" noChangeArrowheads="1"/>
          </p:cNvPicPr>
          <p:nvPr/>
        </p:nvPicPr>
        <p:blipFill>
          <a:blip r:embed="rId4"/>
          <a:srcRect/>
          <a:stretch>
            <a:fillRect/>
          </a:stretch>
        </p:blipFill>
        <p:spPr bwMode="auto">
          <a:xfrm>
            <a:off x="4953000" y="3505200"/>
            <a:ext cx="3800475" cy="2795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1905000" y="533400"/>
            <a:ext cx="5334000" cy="523875"/>
          </a:xfrm>
          <a:prstGeom prst="rect">
            <a:avLst/>
          </a:prstGeom>
          <a:noFill/>
          <a:ln w="9525">
            <a:noFill/>
            <a:miter lim="800000"/>
            <a:headEnd/>
            <a:tailEnd/>
          </a:ln>
        </p:spPr>
        <p:txBody>
          <a:bodyPr>
            <a:spAutoFit/>
          </a:bodyPr>
          <a:lstStyle/>
          <a:p>
            <a:r>
              <a:rPr lang="en-US" sz="2800">
                <a:solidFill>
                  <a:srgbClr val="0070C0"/>
                </a:solidFill>
              </a:rPr>
              <a:t>Satellite Images of Thunderstorms</a:t>
            </a:r>
            <a:endParaRPr lang="en-IN" sz="2800">
              <a:solidFill>
                <a:srgbClr val="0070C0"/>
              </a:solidFill>
            </a:endParaRPr>
          </a:p>
        </p:txBody>
      </p:sp>
      <p:pic>
        <p:nvPicPr>
          <p:cNvPr id="22531" name="Picture 2" descr="Image result for satellite images of thunderstorms"/>
          <p:cNvPicPr>
            <a:picLocks noChangeAspect="1" noChangeArrowheads="1"/>
          </p:cNvPicPr>
          <p:nvPr/>
        </p:nvPicPr>
        <p:blipFill>
          <a:blip r:embed="rId2"/>
          <a:srcRect/>
          <a:stretch>
            <a:fillRect/>
          </a:stretch>
        </p:blipFill>
        <p:spPr bwMode="auto">
          <a:xfrm>
            <a:off x="228600" y="1143000"/>
            <a:ext cx="5867400" cy="4400550"/>
          </a:xfrm>
          <a:prstGeom prst="rect">
            <a:avLst/>
          </a:prstGeom>
          <a:noFill/>
          <a:ln w="9525">
            <a:noFill/>
            <a:miter lim="800000"/>
            <a:headEnd/>
            <a:tailEnd/>
          </a:ln>
        </p:spPr>
      </p:pic>
      <p:pic>
        <p:nvPicPr>
          <p:cNvPr id="22532" name="Picture 4" descr="Image result for satellite images of thunderstorms"/>
          <p:cNvPicPr>
            <a:picLocks noChangeAspect="1" noChangeArrowheads="1"/>
          </p:cNvPicPr>
          <p:nvPr/>
        </p:nvPicPr>
        <p:blipFill>
          <a:blip r:embed="rId3"/>
          <a:srcRect/>
          <a:stretch>
            <a:fillRect/>
          </a:stretch>
        </p:blipFill>
        <p:spPr bwMode="auto">
          <a:xfrm>
            <a:off x="6324600" y="1143000"/>
            <a:ext cx="2619375"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
          <p:cNvSpPr txBox="1">
            <a:spLocks noChangeArrowheads="1"/>
          </p:cNvSpPr>
          <p:nvPr/>
        </p:nvSpPr>
        <p:spPr bwMode="auto">
          <a:xfrm>
            <a:off x="1600200" y="228600"/>
            <a:ext cx="5715000" cy="954088"/>
          </a:xfrm>
          <a:prstGeom prst="rect">
            <a:avLst/>
          </a:prstGeom>
          <a:noFill/>
          <a:ln w="9525">
            <a:noFill/>
            <a:miter lim="800000"/>
            <a:headEnd/>
            <a:tailEnd/>
          </a:ln>
        </p:spPr>
        <p:txBody>
          <a:bodyPr>
            <a:spAutoFit/>
          </a:bodyPr>
          <a:lstStyle/>
          <a:p>
            <a:r>
              <a:rPr lang="en-US" sz="2800">
                <a:solidFill>
                  <a:srgbClr val="0070C0"/>
                </a:solidFill>
              </a:rPr>
              <a:t>Satellite Images of Thunderstorms : </a:t>
            </a:r>
          </a:p>
          <a:p>
            <a:r>
              <a:rPr lang="en-US" sz="2800">
                <a:solidFill>
                  <a:srgbClr val="0070C0"/>
                </a:solidFill>
              </a:rPr>
              <a:t>Supercell Thunder Storm</a:t>
            </a:r>
            <a:endParaRPr lang="en-IN" sz="2800">
              <a:solidFill>
                <a:srgbClr val="0070C0"/>
              </a:solidFill>
            </a:endParaRPr>
          </a:p>
        </p:txBody>
      </p:sp>
      <p:pic>
        <p:nvPicPr>
          <p:cNvPr id="23555" name="Picture 2" descr="Image result for satellite images of thunderstorms"/>
          <p:cNvPicPr>
            <a:picLocks noChangeAspect="1" noChangeArrowheads="1"/>
          </p:cNvPicPr>
          <p:nvPr/>
        </p:nvPicPr>
        <p:blipFill>
          <a:blip r:embed="rId2"/>
          <a:srcRect/>
          <a:stretch>
            <a:fillRect/>
          </a:stretch>
        </p:blipFill>
        <p:spPr bwMode="auto">
          <a:xfrm>
            <a:off x="685800" y="1143000"/>
            <a:ext cx="3657600" cy="2438400"/>
          </a:xfrm>
          <a:prstGeom prst="rect">
            <a:avLst/>
          </a:prstGeom>
          <a:noFill/>
          <a:ln w="9525">
            <a:noFill/>
            <a:miter lim="800000"/>
            <a:headEnd/>
            <a:tailEnd/>
          </a:ln>
        </p:spPr>
      </p:pic>
      <p:pic>
        <p:nvPicPr>
          <p:cNvPr id="23556" name="Picture 4" descr="Image result for supercell thunderstorms"/>
          <p:cNvPicPr>
            <a:picLocks noChangeAspect="1" noChangeArrowheads="1"/>
          </p:cNvPicPr>
          <p:nvPr/>
        </p:nvPicPr>
        <p:blipFill>
          <a:blip r:embed="rId3"/>
          <a:srcRect/>
          <a:stretch>
            <a:fillRect/>
          </a:stretch>
        </p:blipFill>
        <p:spPr bwMode="auto">
          <a:xfrm>
            <a:off x="5638800" y="1143000"/>
            <a:ext cx="2466975" cy="1847850"/>
          </a:xfrm>
          <a:prstGeom prst="rect">
            <a:avLst/>
          </a:prstGeom>
          <a:noFill/>
          <a:ln w="9525">
            <a:noFill/>
            <a:miter lim="800000"/>
            <a:headEnd/>
            <a:tailEnd/>
          </a:ln>
        </p:spPr>
      </p:pic>
      <p:pic>
        <p:nvPicPr>
          <p:cNvPr id="23557" name="Picture 6" descr="Image result for supercell thunderstorms"/>
          <p:cNvPicPr>
            <a:picLocks noChangeAspect="1" noChangeArrowheads="1"/>
          </p:cNvPicPr>
          <p:nvPr/>
        </p:nvPicPr>
        <p:blipFill>
          <a:blip r:embed="rId4"/>
          <a:srcRect/>
          <a:stretch>
            <a:fillRect/>
          </a:stretch>
        </p:blipFill>
        <p:spPr bwMode="auto">
          <a:xfrm>
            <a:off x="685800" y="3505200"/>
            <a:ext cx="4419600" cy="2938463"/>
          </a:xfrm>
          <a:prstGeom prst="rect">
            <a:avLst/>
          </a:prstGeom>
          <a:noFill/>
          <a:ln w="9525">
            <a:noFill/>
            <a:miter lim="800000"/>
            <a:headEnd/>
            <a:tailEnd/>
          </a:ln>
        </p:spPr>
      </p:pic>
      <p:sp>
        <p:nvSpPr>
          <p:cNvPr id="23558" name="Rectangle 6"/>
          <p:cNvSpPr>
            <a:spLocks noChangeArrowheads="1"/>
          </p:cNvSpPr>
          <p:nvPr/>
        </p:nvSpPr>
        <p:spPr bwMode="auto">
          <a:xfrm>
            <a:off x="5257800" y="3733800"/>
            <a:ext cx="3581400" cy="1938338"/>
          </a:xfrm>
          <a:prstGeom prst="rect">
            <a:avLst/>
          </a:prstGeom>
          <a:noFill/>
          <a:ln w="9525">
            <a:noFill/>
            <a:miter lim="800000"/>
            <a:headEnd/>
            <a:tailEnd/>
          </a:ln>
        </p:spPr>
        <p:txBody>
          <a:bodyPr>
            <a:spAutoFit/>
          </a:bodyPr>
          <a:lstStyle/>
          <a:p>
            <a:r>
              <a:rPr lang="en-IN" sz="2000" b="1">
                <a:solidFill>
                  <a:srgbClr val="0070C0"/>
                </a:solidFill>
              </a:rPr>
              <a:t>Supercells</a:t>
            </a:r>
            <a:r>
              <a:rPr lang="en-IN" sz="2000">
                <a:solidFill>
                  <a:srgbClr val="0070C0"/>
                </a:solidFill>
              </a:rPr>
              <a:t> are a special type of </a:t>
            </a:r>
            <a:r>
              <a:rPr lang="en-IN" sz="2000" b="1">
                <a:solidFill>
                  <a:srgbClr val="0070C0"/>
                </a:solidFill>
              </a:rPr>
              <a:t>thunderstorm</a:t>
            </a:r>
            <a:r>
              <a:rPr lang="en-IN" sz="2000">
                <a:solidFill>
                  <a:srgbClr val="0070C0"/>
                </a:solidFill>
              </a:rPr>
              <a:t>. They last much longer than normal </a:t>
            </a:r>
            <a:r>
              <a:rPr lang="en-IN" sz="2000" b="1">
                <a:solidFill>
                  <a:srgbClr val="0070C0"/>
                </a:solidFill>
              </a:rPr>
              <a:t>thunderstorms</a:t>
            </a:r>
            <a:r>
              <a:rPr lang="en-IN" sz="2000">
                <a:solidFill>
                  <a:srgbClr val="0070C0"/>
                </a:solidFill>
              </a:rPr>
              <a:t> and produce the vast majority of tornadoes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609600" y="533400"/>
            <a:ext cx="7772400" cy="1323975"/>
          </a:xfrm>
          <a:prstGeom prst="rect">
            <a:avLst/>
          </a:prstGeom>
          <a:noFill/>
          <a:ln w="9525">
            <a:noFill/>
            <a:miter lim="800000"/>
            <a:headEnd/>
            <a:tailEnd/>
          </a:ln>
        </p:spPr>
        <p:txBody>
          <a:bodyPr>
            <a:spAutoFit/>
          </a:bodyPr>
          <a:lstStyle/>
          <a:p>
            <a:pPr algn="ctr"/>
            <a:r>
              <a:rPr lang="en-US" sz="4000">
                <a:solidFill>
                  <a:srgbClr val="FF0000"/>
                </a:solidFill>
              </a:rPr>
              <a:t>Tracking Thunderstorms by </a:t>
            </a:r>
          </a:p>
          <a:p>
            <a:pPr algn="ctr"/>
            <a:r>
              <a:rPr lang="en-US" sz="4000">
                <a:solidFill>
                  <a:srgbClr val="FF0000"/>
                </a:solidFill>
              </a:rPr>
              <a:t>Weather Radar</a:t>
            </a:r>
          </a:p>
        </p:txBody>
      </p:sp>
      <p:sp>
        <p:nvSpPr>
          <p:cNvPr id="24579" name="TextBox 2"/>
          <p:cNvSpPr txBox="1">
            <a:spLocks noChangeArrowheads="1"/>
          </p:cNvSpPr>
          <p:nvPr/>
        </p:nvSpPr>
        <p:spPr bwMode="auto">
          <a:xfrm>
            <a:off x="457200" y="1828800"/>
            <a:ext cx="8153400" cy="830263"/>
          </a:xfrm>
          <a:prstGeom prst="rect">
            <a:avLst/>
          </a:prstGeom>
          <a:noFill/>
          <a:ln w="9525">
            <a:noFill/>
            <a:miter lim="800000"/>
            <a:headEnd/>
            <a:tailEnd/>
          </a:ln>
        </p:spPr>
        <p:txBody>
          <a:bodyPr>
            <a:spAutoFit/>
          </a:bodyPr>
          <a:lstStyle/>
          <a:p>
            <a:r>
              <a:rPr lang="en-US"/>
              <a:t>By Weather Radar</a:t>
            </a:r>
          </a:p>
          <a:p>
            <a:r>
              <a:rPr lang="en-US"/>
              <a:t>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381000" y="304800"/>
            <a:ext cx="4343400" cy="5324475"/>
          </a:xfrm>
          <a:prstGeom prst="rect">
            <a:avLst/>
          </a:prstGeom>
          <a:noFill/>
          <a:ln w="9525">
            <a:noFill/>
            <a:miter lim="800000"/>
            <a:headEnd/>
            <a:tailEnd/>
          </a:ln>
        </p:spPr>
        <p:txBody>
          <a:bodyPr>
            <a:spAutoFit/>
          </a:bodyPr>
          <a:lstStyle/>
          <a:p>
            <a:pPr algn="ctr"/>
            <a:r>
              <a:rPr lang="en-US" sz="2000" b="1">
                <a:solidFill>
                  <a:srgbClr val="0070C0"/>
                </a:solidFill>
              </a:rPr>
              <a:t>THUNDERSTORM</a:t>
            </a:r>
            <a:endParaRPr lang="en-IN" sz="2000" b="1">
              <a:solidFill>
                <a:srgbClr val="0070C0"/>
              </a:solidFill>
            </a:endParaRPr>
          </a:p>
          <a:p>
            <a:endParaRPr lang="en-IN" sz="2000">
              <a:solidFill>
                <a:srgbClr val="0070C0"/>
              </a:solidFill>
            </a:endParaRPr>
          </a:p>
          <a:p>
            <a:pPr>
              <a:buFont typeface="Wingdings" pitchFamily="2" charset="2"/>
              <a:buChar char="Ø"/>
            </a:pPr>
            <a:r>
              <a:rPr lang="en-IN" sz="2000">
                <a:solidFill>
                  <a:srgbClr val="0070C0"/>
                </a:solidFill>
              </a:rPr>
              <a:t>Most common type of storm that occurs over the earth, particularly in the tropics. </a:t>
            </a:r>
          </a:p>
          <a:p>
            <a:pPr>
              <a:buFont typeface="Wingdings" pitchFamily="2" charset="2"/>
              <a:buChar char="Ø"/>
            </a:pPr>
            <a:r>
              <a:rPr lang="en-IN" sz="2000">
                <a:solidFill>
                  <a:srgbClr val="0070C0"/>
                </a:solidFill>
              </a:rPr>
              <a:t>Several thousand occur in the course of a day. </a:t>
            </a:r>
          </a:p>
          <a:p>
            <a:pPr>
              <a:buFont typeface="Wingdings" pitchFamily="2" charset="2"/>
              <a:buChar char="Ø"/>
            </a:pPr>
            <a:r>
              <a:rPr lang="en-IN" sz="2000">
                <a:solidFill>
                  <a:srgbClr val="0070C0"/>
                </a:solidFill>
              </a:rPr>
              <a:t>Practically unknown in the polar region. </a:t>
            </a:r>
          </a:p>
          <a:p>
            <a:pPr>
              <a:buFont typeface="Wingdings" pitchFamily="2" charset="2"/>
              <a:buChar char="Ø"/>
            </a:pPr>
            <a:r>
              <a:rPr lang="en-IN" sz="2000">
                <a:solidFill>
                  <a:srgbClr val="0070C0"/>
                </a:solidFill>
              </a:rPr>
              <a:t>Rapidly rising warm moist currents, when aided by a favorable lapse rate in the atmosphere (instability), develop into cumulonimbus clouds which produce the storm. </a:t>
            </a:r>
          </a:p>
          <a:p>
            <a:pPr>
              <a:buFont typeface="Wingdings" pitchFamily="2" charset="2"/>
              <a:buChar char="Ø"/>
            </a:pPr>
            <a:r>
              <a:rPr lang="en-IN" sz="2000">
                <a:solidFill>
                  <a:srgbClr val="0070C0"/>
                </a:solidFill>
              </a:rPr>
              <a:t>For the purpose of reporting a thunderstorm, there is a convention that thunder should be heard. </a:t>
            </a:r>
          </a:p>
        </p:txBody>
      </p:sp>
      <p:pic>
        <p:nvPicPr>
          <p:cNvPr id="7171" name="Picture 2" descr="formation of a convective cloud"/>
          <p:cNvPicPr>
            <a:picLocks noChangeAspect="1" noChangeArrowheads="1"/>
          </p:cNvPicPr>
          <p:nvPr/>
        </p:nvPicPr>
        <p:blipFill>
          <a:blip r:embed="rId2"/>
          <a:srcRect/>
          <a:stretch>
            <a:fillRect/>
          </a:stretch>
        </p:blipFill>
        <p:spPr bwMode="auto">
          <a:xfrm>
            <a:off x="4800600" y="533400"/>
            <a:ext cx="4114800" cy="308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Box 3"/>
          <p:cNvSpPr txBox="1">
            <a:spLocks noChangeArrowheads="1"/>
          </p:cNvSpPr>
          <p:nvPr/>
        </p:nvSpPr>
        <p:spPr bwMode="auto">
          <a:xfrm>
            <a:off x="1143000" y="838200"/>
            <a:ext cx="6858000" cy="523875"/>
          </a:xfrm>
          <a:prstGeom prst="rect">
            <a:avLst/>
          </a:prstGeom>
          <a:noFill/>
          <a:ln w="9525">
            <a:noFill/>
            <a:miter lim="800000"/>
            <a:headEnd/>
            <a:tailEnd/>
          </a:ln>
        </p:spPr>
        <p:txBody>
          <a:bodyPr>
            <a:spAutoFit/>
          </a:bodyPr>
          <a:lstStyle/>
          <a:p>
            <a:r>
              <a:rPr lang="en-US" sz="2800">
                <a:solidFill>
                  <a:srgbClr val="0070C0"/>
                </a:solidFill>
              </a:rPr>
              <a:t>Radar Images of Thunderstorms : Animations</a:t>
            </a:r>
            <a:endParaRPr lang="en-IN" sz="2800">
              <a:solidFill>
                <a:srgbClr val="0070C0"/>
              </a:solidFill>
            </a:endParaRPr>
          </a:p>
        </p:txBody>
      </p:sp>
      <p:graphicFrame>
        <p:nvGraphicFramePr>
          <p:cNvPr id="1026" name="Object 1"/>
          <p:cNvGraphicFramePr>
            <a:graphicFrameLocks noChangeAspect="1"/>
          </p:cNvGraphicFramePr>
          <p:nvPr/>
        </p:nvGraphicFramePr>
        <p:xfrm>
          <a:off x="3962400" y="2209800"/>
          <a:ext cx="1611313" cy="687388"/>
        </p:xfrm>
        <a:graphic>
          <a:graphicData uri="http://schemas.openxmlformats.org/presentationml/2006/ole">
            <p:oleObj spid="_x0000_s1026" name="Packager Shell Object" showAsIcon="1" r:id="rId3" imgW="1611720" imgH="686880" progId="Package">
              <p:embed/>
            </p:oleObj>
          </a:graphicData>
        </a:graphic>
      </p:graphicFrame>
      <p:graphicFrame>
        <p:nvGraphicFramePr>
          <p:cNvPr id="1027" name="Object 6"/>
          <p:cNvGraphicFramePr>
            <a:graphicFrameLocks noChangeAspect="1"/>
          </p:cNvGraphicFramePr>
          <p:nvPr/>
        </p:nvGraphicFramePr>
        <p:xfrm>
          <a:off x="3505200" y="4038600"/>
          <a:ext cx="3084513" cy="687388"/>
        </p:xfrm>
        <a:graphic>
          <a:graphicData uri="http://schemas.openxmlformats.org/presentationml/2006/ole">
            <p:oleObj spid="_x0000_s1027" name="Packager Shell Object" showAsIcon="1" r:id="rId4" imgW="3083760" imgH="686880" progId="Package">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descr="IMG-20180316-WA0089.jpg"/>
          <p:cNvPicPr>
            <a:picLocks noChangeAspect="1"/>
          </p:cNvPicPr>
          <p:nvPr/>
        </p:nvPicPr>
        <p:blipFill>
          <a:blip r:embed="rId2"/>
          <a:srcRect/>
          <a:stretch>
            <a:fillRect/>
          </a:stretch>
        </p:blipFill>
        <p:spPr bwMode="auto">
          <a:xfrm>
            <a:off x="3733800" y="0"/>
            <a:ext cx="3757613" cy="6457950"/>
          </a:xfrm>
          <a:prstGeom prst="rect">
            <a:avLst/>
          </a:prstGeom>
          <a:noFill/>
          <a:ln w="9525">
            <a:noFill/>
            <a:miter lim="800000"/>
            <a:headEnd/>
            <a:tailEnd/>
          </a:ln>
        </p:spPr>
      </p:pic>
      <p:sp>
        <p:nvSpPr>
          <p:cNvPr id="3" name="TextBox 2"/>
          <p:cNvSpPr txBox="1"/>
          <p:nvPr/>
        </p:nvSpPr>
        <p:spPr>
          <a:xfrm>
            <a:off x="533400" y="2362200"/>
            <a:ext cx="2819400" cy="1200150"/>
          </a:xfrm>
          <a:prstGeom prst="rect">
            <a:avLst/>
          </a:prstGeom>
          <a:noFill/>
        </p:spPr>
        <p:txBody>
          <a:bodyPr>
            <a:spAutoFit/>
          </a:bodyPr>
          <a:lstStyle/>
          <a:p>
            <a:pPr>
              <a:defRPr/>
            </a:pPr>
            <a:r>
              <a:rPr lang="en-US" dirty="0">
                <a:solidFill>
                  <a:schemeClr val="bg2">
                    <a:lumMod val="75000"/>
                  </a:schemeClr>
                </a:solidFill>
              </a:rPr>
              <a:t>Lighting hazard locations indicated on </a:t>
            </a:r>
            <a:r>
              <a:rPr lang="en-US" dirty="0" err="1">
                <a:solidFill>
                  <a:schemeClr val="bg2">
                    <a:lumMod val="75000"/>
                  </a:schemeClr>
                </a:solidFill>
              </a:rPr>
              <a:t>google</a:t>
            </a:r>
            <a:r>
              <a:rPr lang="en-US" dirty="0">
                <a:solidFill>
                  <a:schemeClr val="bg2">
                    <a:lumMod val="75000"/>
                  </a:schemeClr>
                </a:solidFill>
              </a:rPr>
              <a:t> map</a:t>
            </a:r>
          </a:p>
        </p:txBody>
      </p:sp>
      <p:cxnSp>
        <p:nvCxnSpPr>
          <p:cNvPr id="5" name="Straight Arrow Connector 4"/>
          <p:cNvCxnSpPr/>
          <p:nvPr/>
        </p:nvCxnSpPr>
        <p:spPr>
          <a:xfrm>
            <a:off x="3048000" y="3200400"/>
            <a:ext cx="3124200" cy="30480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25605" name="TextBox 7"/>
          <p:cNvSpPr txBox="1">
            <a:spLocks noChangeArrowheads="1"/>
          </p:cNvSpPr>
          <p:nvPr/>
        </p:nvSpPr>
        <p:spPr bwMode="auto">
          <a:xfrm>
            <a:off x="609600" y="533400"/>
            <a:ext cx="2590800" cy="1200150"/>
          </a:xfrm>
          <a:prstGeom prst="rect">
            <a:avLst/>
          </a:prstGeom>
          <a:noFill/>
          <a:ln w="9525">
            <a:noFill/>
            <a:miter lim="800000"/>
            <a:headEnd/>
            <a:tailEnd/>
          </a:ln>
        </p:spPr>
        <p:txBody>
          <a:bodyPr>
            <a:spAutoFit/>
          </a:bodyPr>
          <a:lstStyle/>
          <a:p>
            <a:r>
              <a:rPr lang="en-US">
                <a:solidFill>
                  <a:srgbClr val="FF0000"/>
                </a:solidFill>
              </a:rPr>
              <a:t>Lightning detection System by Earth Networks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971800"/>
            <a:ext cx="3794758" cy="923330"/>
          </a:xfrm>
          <a:prstGeom prst="rect">
            <a:avLst/>
          </a:prstGeom>
          <a:noFill/>
        </p:spPr>
        <p:txBody>
          <a:bodyPr wrap="none">
            <a:spAutoFit/>
          </a:bodyPr>
          <a:lstStyle/>
          <a:p>
            <a:pPr algn="ctr">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143000" y="838200"/>
            <a:ext cx="7224713" cy="5048250"/>
          </a:xfrm>
          <a:prstGeom prst="rect">
            <a:avLst/>
          </a:prstGeom>
          <a:noFill/>
          <a:ln w="9525">
            <a:noFill/>
            <a:miter lim="800000"/>
            <a:headEnd/>
            <a:tailEnd/>
          </a:ln>
        </p:spPr>
      </p:pic>
      <p:sp>
        <p:nvSpPr>
          <p:cNvPr id="8195" name="TextBox 3"/>
          <p:cNvSpPr txBox="1">
            <a:spLocks noChangeArrowheads="1"/>
          </p:cNvSpPr>
          <p:nvPr/>
        </p:nvSpPr>
        <p:spPr bwMode="auto">
          <a:xfrm>
            <a:off x="1676400" y="228600"/>
            <a:ext cx="6172200" cy="584200"/>
          </a:xfrm>
          <a:prstGeom prst="rect">
            <a:avLst/>
          </a:prstGeom>
          <a:noFill/>
          <a:ln w="9525">
            <a:noFill/>
            <a:miter lim="800000"/>
            <a:headEnd/>
            <a:tailEnd/>
          </a:ln>
        </p:spPr>
        <p:txBody>
          <a:bodyPr>
            <a:spAutoFit/>
          </a:bodyPr>
          <a:lstStyle/>
          <a:p>
            <a:r>
              <a:rPr lang="en-US" sz="3200">
                <a:solidFill>
                  <a:srgbClr val="0070C0"/>
                </a:solidFill>
              </a:rPr>
              <a:t>Cumulonimbus (Cb) Cloud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533400" y="990600"/>
            <a:ext cx="8077200" cy="5324475"/>
          </a:xfrm>
          <a:prstGeom prst="rect">
            <a:avLst/>
          </a:prstGeom>
          <a:noFill/>
          <a:ln w="9525">
            <a:noFill/>
            <a:miter lim="800000"/>
            <a:headEnd/>
            <a:tailEnd/>
          </a:ln>
        </p:spPr>
        <p:txBody>
          <a:bodyPr>
            <a:spAutoFit/>
          </a:bodyPr>
          <a:lstStyle/>
          <a:p>
            <a:pPr algn="ctr"/>
            <a:r>
              <a:rPr lang="en-IN" sz="2000" b="1">
                <a:solidFill>
                  <a:srgbClr val="0070C0"/>
                </a:solidFill>
              </a:rPr>
              <a:t>CONDITIONS FAVOURABLE FOR THUNDERSTORMS </a:t>
            </a:r>
          </a:p>
          <a:p>
            <a:endParaRPr lang="en-IN" sz="2000">
              <a:solidFill>
                <a:srgbClr val="0070C0"/>
              </a:solidFill>
            </a:endParaRPr>
          </a:p>
          <a:p>
            <a:pPr>
              <a:buFont typeface="Wingdings" pitchFamily="2" charset="2"/>
              <a:buChar char="ü"/>
            </a:pPr>
            <a:r>
              <a:rPr lang="en-IN" sz="2000">
                <a:solidFill>
                  <a:srgbClr val="0070C0"/>
                </a:solidFill>
              </a:rPr>
              <a:t>Adequate supply of moisture at low levels. </a:t>
            </a:r>
          </a:p>
          <a:p>
            <a:pPr>
              <a:buFont typeface="Wingdings" pitchFamily="2" charset="2"/>
              <a:buChar char="ü"/>
            </a:pPr>
            <a:r>
              <a:rPr lang="en-IN" sz="2000">
                <a:solidFill>
                  <a:srgbClr val="0070C0"/>
                </a:solidFill>
              </a:rPr>
              <a:t>A deep unstable layer (having a lapse rate more than S.A.L.R.) in the atmosphere to facilitate rise of warm humid- air up to great heights </a:t>
            </a:r>
          </a:p>
          <a:p>
            <a:pPr>
              <a:buFont typeface="Wingdings" pitchFamily="2" charset="2"/>
              <a:buChar char="ü"/>
            </a:pPr>
            <a:r>
              <a:rPr lang="en-IN" sz="2000">
                <a:solidFill>
                  <a:srgbClr val="0070C0"/>
                </a:solidFill>
              </a:rPr>
              <a:t>Trigger action to set off the rapid convection process. </a:t>
            </a:r>
          </a:p>
          <a:p>
            <a:pPr>
              <a:buFont typeface="Wingdings" pitchFamily="2" charset="2"/>
              <a:buChar char="ü"/>
            </a:pPr>
            <a:endParaRPr lang="en-IN" sz="2000">
              <a:solidFill>
                <a:srgbClr val="0070C0"/>
              </a:solidFill>
            </a:endParaRPr>
          </a:p>
          <a:p>
            <a:pPr lvl="1"/>
            <a:r>
              <a:rPr lang="en-IN" sz="2000">
                <a:solidFill>
                  <a:srgbClr val="0070C0"/>
                </a:solidFill>
              </a:rPr>
              <a:t>Trigger action means the initial process of lifting up a quantity of air from surface level. This is usually provided by </a:t>
            </a:r>
          </a:p>
          <a:p>
            <a:pPr lvl="2">
              <a:buFont typeface="Arial" charset="0"/>
              <a:buChar char="•"/>
            </a:pPr>
            <a:r>
              <a:rPr lang="en-IN" sz="2000">
                <a:solidFill>
                  <a:srgbClr val="0070C0"/>
                </a:solidFill>
              </a:rPr>
              <a:t>   </a:t>
            </a:r>
            <a:r>
              <a:rPr lang="en-IN" sz="2000" b="1">
                <a:solidFill>
                  <a:srgbClr val="0070C0"/>
                </a:solidFill>
              </a:rPr>
              <a:t>insolation</a:t>
            </a:r>
            <a:r>
              <a:rPr lang="en-IN" sz="2000">
                <a:solidFill>
                  <a:srgbClr val="0070C0"/>
                </a:solidFill>
              </a:rPr>
              <a:t> (Cb clouds will be scattered and are frequent towards afternoon/ evening.</a:t>
            </a:r>
          </a:p>
          <a:p>
            <a:pPr lvl="2">
              <a:buFont typeface="Arial" charset="0"/>
              <a:buChar char="•"/>
            </a:pPr>
            <a:r>
              <a:rPr lang="en-IN" sz="2000">
                <a:solidFill>
                  <a:srgbClr val="0070C0"/>
                </a:solidFill>
              </a:rPr>
              <a:t>   </a:t>
            </a:r>
            <a:r>
              <a:rPr lang="en-IN" sz="2000" b="1">
                <a:solidFill>
                  <a:srgbClr val="0070C0"/>
                </a:solidFill>
              </a:rPr>
              <a:t>convergence </a:t>
            </a:r>
            <a:r>
              <a:rPr lang="en-IN" sz="2000">
                <a:solidFill>
                  <a:srgbClr val="0070C0"/>
                </a:solidFill>
              </a:rPr>
              <a:t>due to low pressure systems like Depressions, Cyclones (Cb clouds widespread and may occur at any time of the day or night) </a:t>
            </a:r>
          </a:p>
          <a:p>
            <a:pPr lvl="2">
              <a:buFont typeface="Arial" charset="0"/>
              <a:buChar char="•"/>
            </a:pPr>
            <a:r>
              <a:rPr lang="en-IN" sz="2000">
                <a:solidFill>
                  <a:srgbClr val="0070C0"/>
                </a:solidFill>
              </a:rPr>
              <a:t>   ascent of air along a </a:t>
            </a:r>
            <a:r>
              <a:rPr lang="en-IN" sz="2000" b="1">
                <a:solidFill>
                  <a:srgbClr val="0070C0"/>
                </a:solidFill>
              </a:rPr>
              <a:t>frontal surface</a:t>
            </a:r>
          </a:p>
          <a:p>
            <a:pPr lvl="2">
              <a:buFont typeface="Arial" charset="0"/>
              <a:buChar char="•"/>
            </a:pPr>
            <a:r>
              <a:rPr lang="en-IN" sz="2000">
                <a:solidFill>
                  <a:srgbClr val="0070C0"/>
                </a:solidFill>
              </a:rPr>
              <a:t>   ascent of air over </a:t>
            </a:r>
            <a:r>
              <a:rPr lang="en-IN" sz="2000" b="1">
                <a:solidFill>
                  <a:srgbClr val="0070C0"/>
                </a:solidFill>
              </a:rPr>
              <a:t>rising ground (hill slopes)</a:t>
            </a:r>
            <a:r>
              <a:rPr lang="en-IN" sz="2000">
                <a:solidFill>
                  <a:srgbClr val="0070C0"/>
                </a:solidFill>
              </a:rPr>
              <a:t>. </a:t>
            </a:r>
          </a:p>
          <a:p>
            <a:pPr lvl="2">
              <a:buFont typeface="Arial" charset="0"/>
              <a:buChar char="•"/>
            </a:pPr>
            <a:endParaRPr lang="en-IN" sz="2000">
              <a:solidFill>
                <a:srgbClr val="0070C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457200" y="304800"/>
            <a:ext cx="8305800" cy="6002338"/>
          </a:xfrm>
          <a:prstGeom prst="rect">
            <a:avLst/>
          </a:prstGeom>
          <a:noFill/>
          <a:ln w="9525">
            <a:noFill/>
            <a:miter lim="800000"/>
            <a:headEnd/>
            <a:tailEnd/>
          </a:ln>
        </p:spPr>
        <p:txBody>
          <a:bodyPr>
            <a:spAutoFit/>
          </a:bodyPr>
          <a:lstStyle/>
          <a:p>
            <a:pPr algn="ctr"/>
            <a:r>
              <a:rPr lang="en-IN" b="1">
                <a:solidFill>
                  <a:srgbClr val="0070C0"/>
                </a:solidFill>
              </a:rPr>
              <a:t>LIFE CYCLE OF A THUNDERSTORMS </a:t>
            </a:r>
          </a:p>
          <a:p>
            <a:pPr algn="ctr"/>
            <a:endParaRPr lang="en-IN" b="1">
              <a:solidFill>
                <a:srgbClr val="0070C0"/>
              </a:solidFill>
            </a:endParaRPr>
          </a:p>
          <a:p>
            <a:pPr>
              <a:buFont typeface="Wingdings" pitchFamily="2" charset="2"/>
              <a:buChar char="Ø"/>
            </a:pPr>
            <a:r>
              <a:rPr lang="en-IN">
                <a:solidFill>
                  <a:srgbClr val="0070C0"/>
                </a:solidFill>
              </a:rPr>
              <a:t>The life of a thunderstorm is about an hour or two </a:t>
            </a:r>
          </a:p>
          <a:p>
            <a:pPr>
              <a:buFont typeface="Wingdings" pitchFamily="2" charset="2"/>
              <a:buChar char="Ø"/>
            </a:pPr>
            <a:r>
              <a:rPr lang="en-IN">
                <a:solidFill>
                  <a:srgbClr val="0070C0"/>
                </a:solidFill>
              </a:rPr>
              <a:t>Three stages. </a:t>
            </a:r>
          </a:p>
          <a:p>
            <a:pPr>
              <a:buFont typeface="Wingdings" pitchFamily="2" charset="2"/>
              <a:buChar char="Ø"/>
            </a:pPr>
            <a:r>
              <a:rPr lang="en-IN">
                <a:solidFill>
                  <a:srgbClr val="0070C0"/>
                </a:solidFill>
              </a:rPr>
              <a:t>The first stage</a:t>
            </a:r>
            <a:r>
              <a:rPr lang="en-IN" b="1">
                <a:solidFill>
                  <a:srgbClr val="0070C0"/>
                </a:solidFill>
              </a:rPr>
              <a:t>, developing or cumulus stage</a:t>
            </a:r>
            <a:r>
              <a:rPr lang="en-IN">
                <a:solidFill>
                  <a:srgbClr val="0070C0"/>
                </a:solidFill>
              </a:rPr>
              <a:t>, when only up currents are present in the cloud; the up currents are strongest in the upper part of the cloud.</a:t>
            </a:r>
          </a:p>
          <a:p>
            <a:pPr>
              <a:buFont typeface="Wingdings" pitchFamily="2" charset="2"/>
              <a:buChar char="Ø"/>
            </a:pPr>
            <a:r>
              <a:rPr lang="en-IN">
                <a:solidFill>
                  <a:srgbClr val="0070C0"/>
                </a:solidFill>
              </a:rPr>
              <a:t>The second stage, the </a:t>
            </a:r>
            <a:r>
              <a:rPr lang="en-IN" b="1">
                <a:solidFill>
                  <a:srgbClr val="0070C0"/>
                </a:solidFill>
              </a:rPr>
              <a:t>mature stage </a:t>
            </a:r>
            <a:r>
              <a:rPr lang="en-IN">
                <a:solidFill>
                  <a:srgbClr val="0070C0"/>
                </a:solidFill>
              </a:rPr>
              <a:t>when the cloud develops to the maximum height. The cloud consists of both up and down currents. Precipitation reaches ground and may be heavy. Lightning is most frequent at this stage. </a:t>
            </a:r>
          </a:p>
          <a:p>
            <a:pPr>
              <a:buFont typeface="Wingdings" pitchFamily="2" charset="2"/>
              <a:buChar char="Ø"/>
            </a:pPr>
            <a:r>
              <a:rPr lang="en-IN">
                <a:solidFill>
                  <a:srgbClr val="0070C0"/>
                </a:solidFill>
              </a:rPr>
              <a:t>The final stage, the </a:t>
            </a:r>
            <a:r>
              <a:rPr lang="en-IN" b="1">
                <a:solidFill>
                  <a:srgbClr val="0070C0"/>
                </a:solidFill>
              </a:rPr>
              <a:t>dissipating stage </a:t>
            </a:r>
            <a:r>
              <a:rPr lang="en-IN">
                <a:solidFill>
                  <a:srgbClr val="0070C0"/>
                </a:solidFill>
              </a:rPr>
              <a:t>when the cloud consists of only weak down currents. Precipitation at ground becomes light. The lower portions of cloud dissolve first but the anvil (top most part) persists for sometime eventually becoming cirrus and cirrostratus.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stages of thunderstorm"/>
          <p:cNvPicPr>
            <a:picLocks noChangeAspect="1" noChangeArrowheads="1"/>
          </p:cNvPicPr>
          <p:nvPr/>
        </p:nvPicPr>
        <p:blipFill>
          <a:blip r:embed="rId2"/>
          <a:srcRect/>
          <a:stretch>
            <a:fillRect/>
          </a:stretch>
        </p:blipFill>
        <p:spPr bwMode="auto">
          <a:xfrm>
            <a:off x="1752600" y="304800"/>
            <a:ext cx="5867400" cy="3424238"/>
          </a:xfrm>
          <a:prstGeom prst="rect">
            <a:avLst/>
          </a:prstGeom>
          <a:noFill/>
          <a:ln w="9525">
            <a:noFill/>
            <a:miter lim="800000"/>
            <a:headEnd/>
            <a:tailEnd/>
          </a:ln>
        </p:spPr>
      </p:pic>
      <p:pic>
        <p:nvPicPr>
          <p:cNvPr id="11267" name="Picture 4" descr="Image result for stages of thunderstorm"/>
          <p:cNvPicPr>
            <a:picLocks noChangeAspect="1" noChangeArrowheads="1"/>
          </p:cNvPicPr>
          <p:nvPr/>
        </p:nvPicPr>
        <p:blipFill>
          <a:blip r:embed="rId3"/>
          <a:srcRect/>
          <a:stretch>
            <a:fillRect/>
          </a:stretch>
        </p:blipFill>
        <p:spPr bwMode="auto">
          <a:xfrm>
            <a:off x="2362200" y="3810000"/>
            <a:ext cx="4648200" cy="2398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09600" y="304800"/>
            <a:ext cx="7924800" cy="4400550"/>
          </a:xfrm>
          <a:prstGeom prst="rect">
            <a:avLst/>
          </a:prstGeom>
          <a:noFill/>
          <a:ln w="9525">
            <a:noFill/>
            <a:miter lim="800000"/>
            <a:headEnd/>
            <a:tailEnd/>
          </a:ln>
        </p:spPr>
        <p:txBody>
          <a:bodyPr>
            <a:spAutoFit/>
          </a:bodyPr>
          <a:lstStyle/>
          <a:p>
            <a:pPr algn="ctr"/>
            <a:r>
              <a:rPr lang="en-IN" sz="2000" b="1">
                <a:solidFill>
                  <a:srgbClr val="0070C0"/>
                </a:solidFill>
              </a:rPr>
              <a:t>THUNDERSTORM WEATHER </a:t>
            </a:r>
          </a:p>
          <a:p>
            <a:pPr algn="ctr"/>
            <a:endParaRPr lang="en-IN" sz="2000" b="1">
              <a:solidFill>
                <a:srgbClr val="0070C0"/>
              </a:solidFill>
            </a:endParaRPr>
          </a:p>
          <a:p>
            <a:pPr>
              <a:buFont typeface="Arial" charset="0"/>
              <a:buChar char="•"/>
            </a:pPr>
            <a:r>
              <a:rPr lang="en-IN" sz="2000">
                <a:solidFill>
                  <a:srgbClr val="0070C0"/>
                </a:solidFill>
              </a:rPr>
              <a:t>When precipitation starts within a thundercloud, the falling water drops initiate a downdraft. </a:t>
            </a:r>
          </a:p>
          <a:p>
            <a:pPr>
              <a:buFont typeface="Arial" charset="0"/>
              <a:buChar char="•"/>
            </a:pPr>
            <a:r>
              <a:rPr lang="en-IN" sz="2000">
                <a:solidFill>
                  <a:srgbClr val="0070C0"/>
                </a:solidFill>
              </a:rPr>
              <a:t> The cooler downdraft descends to ground and spreads out horizontally over the ground, known as squall. </a:t>
            </a:r>
          </a:p>
          <a:p>
            <a:pPr>
              <a:buFont typeface="Arial" charset="0"/>
              <a:buChar char="•"/>
            </a:pPr>
            <a:r>
              <a:rPr lang="en-IN" sz="2000">
                <a:solidFill>
                  <a:srgbClr val="0070C0"/>
                </a:solidFill>
              </a:rPr>
              <a:t>When the Cb cloud is moving, the spreading of this cold air takes place in that direction of the cloud. </a:t>
            </a:r>
          </a:p>
          <a:p>
            <a:pPr>
              <a:buFont typeface="Arial" charset="0"/>
              <a:buChar char="•"/>
            </a:pPr>
            <a:r>
              <a:rPr lang="en-IN" sz="2000">
                <a:solidFill>
                  <a:srgbClr val="0070C0"/>
                </a:solidFill>
              </a:rPr>
              <a:t>For the purpose of reporting, a squall is taken as a sudden increase in wind speed with or without change in direction. </a:t>
            </a:r>
          </a:p>
          <a:p>
            <a:pPr>
              <a:buFont typeface="Arial" charset="0"/>
              <a:buChar char="•"/>
            </a:pPr>
            <a:r>
              <a:rPr lang="en-IN" sz="2000">
                <a:solidFill>
                  <a:srgbClr val="0070C0"/>
                </a:solidFill>
              </a:rPr>
              <a:t>Very often thunderstorms are associated with a series of squalls. </a:t>
            </a:r>
          </a:p>
          <a:p>
            <a:pPr>
              <a:buFont typeface="Arial" charset="0"/>
              <a:buChar char="•"/>
            </a:pPr>
            <a:r>
              <a:rPr lang="en-IN" sz="2000">
                <a:solidFill>
                  <a:srgbClr val="0070C0"/>
                </a:solidFill>
              </a:rPr>
              <a:t>The wind speed in the squalls often reaches 100 km/hr. particularly in summer resulting in uprooting of trees, damage to, Kutcha houses and to life.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838200" y="1536700"/>
            <a:ext cx="7543800" cy="3046413"/>
          </a:xfrm>
          <a:prstGeom prst="rect">
            <a:avLst/>
          </a:prstGeom>
          <a:noFill/>
          <a:ln w="9525">
            <a:noFill/>
            <a:miter lim="800000"/>
            <a:headEnd/>
            <a:tailEnd/>
          </a:ln>
        </p:spPr>
        <p:txBody>
          <a:bodyPr>
            <a:spAutoFit/>
          </a:bodyPr>
          <a:lstStyle/>
          <a:p>
            <a:pPr algn="ctr"/>
            <a:r>
              <a:rPr lang="en-IN" b="1">
                <a:solidFill>
                  <a:srgbClr val="0070C0"/>
                </a:solidFill>
              </a:rPr>
              <a:t>LIGHTNING </a:t>
            </a:r>
          </a:p>
          <a:p>
            <a:pPr algn="ctr"/>
            <a:endParaRPr lang="en-IN" b="1">
              <a:solidFill>
                <a:srgbClr val="0070C0"/>
              </a:solidFill>
            </a:endParaRPr>
          </a:p>
          <a:p>
            <a:pPr>
              <a:buFont typeface="Courier New" pitchFamily="49" charset="0"/>
              <a:buChar char="o"/>
            </a:pPr>
            <a:r>
              <a:rPr lang="en-IN">
                <a:solidFill>
                  <a:srgbClr val="0070C0"/>
                </a:solidFill>
              </a:rPr>
              <a:t>Discharge of static electricity. </a:t>
            </a:r>
          </a:p>
          <a:p>
            <a:pPr>
              <a:buFont typeface="Courier New" pitchFamily="49" charset="0"/>
              <a:buChar char="o"/>
            </a:pPr>
            <a:r>
              <a:rPr lang="en-IN">
                <a:solidFill>
                  <a:srgbClr val="0070C0"/>
                </a:solidFill>
              </a:rPr>
              <a:t>A lightning flash is an enormous spark. </a:t>
            </a:r>
          </a:p>
          <a:p>
            <a:pPr>
              <a:buFont typeface="Courier New" pitchFamily="49" charset="0"/>
              <a:buChar char="o"/>
            </a:pPr>
            <a:r>
              <a:rPr lang="en-IN">
                <a:solidFill>
                  <a:srgbClr val="0070C0"/>
                </a:solidFill>
              </a:rPr>
              <a:t>The discharge may take place either between a cloud and the ground or within a two parts of a cloud or between two clouds. </a:t>
            </a:r>
          </a:p>
          <a:p>
            <a:pPr>
              <a:buFont typeface="Courier New" pitchFamily="49" charset="0"/>
              <a:buChar char="o"/>
            </a:pPr>
            <a:r>
              <a:rPr lang="en-IN">
                <a:solidFill>
                  <a:srgbClr val="0070C0"/>
                </a:solidFill>
              </a:rPr>
              <a:t>At night, can be seen upto about 150 Kms.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838200" y="914400"/>
            <a:ext cx="8153400" cy="4524375"/>
          </a:xfrm>
          <a:prstGeom prst="rect">
            <a:avLst/>
          </a:prstGeom>
          <a:noFill/>
          <a:ln w="9525">
            <a:noFill/>
            <a:miter lim="800000"/>
            <a:headEnd/>
            <a:tailEnd/>
          </a:ln>
        </p:spPr>
        <p:txBody>
          <a:bodyPr>
            <a:spAutoFit/>
          </a:bodyPr>
          <a:lstStyle/>
          <a:p>
            <a:pPr algn="ctr"/>
            <a:r>
              <a:rPr lang="en-IN" b="1">
                <a:solidFill>
                  <a:srgbClr val="0070C0"/>
                </a:solidFill>
              </a:rPr>
              <a:t>THUNDER </a:t>
            </a:r>
          </a:p>
          <a:p>
            <a:pPr algn="ctr"/>
            <a:endParaRPr lang="en-IN" b="1">
              <a:solidFill>
                <a:srgbClr val="0070C0"/>
              </a:solidFill>
            </a:endParaRPr>
          </a:p>
          <a:p>
            <a:pPr>
              <a:buFont typeface="Wingdings" pitchFamily="2" charset="2"/>
              <a:buChar char="v"/>
            </a:pPr>
            <a:r>
              <a:rPr lang="en-IN">
                <a:solidFill>
                  <a:srgbClr val="0070C0"/>
                </a:solidFill>
              </a:rPr>
              <a:t> Sound produced by the violent expansion of the air</a:t>
            </a:r>
          </a:p>
          <a:p>
            <a:pPr>
              <a:buFont typeface="Wingdings" pitchFamily="2" charset="2"/>
              <a:buChar char="v"/>
            </a:pPr>
            <a:r>
              <a:rPr lang="en-IN">
                <a:solidFill>
                  <a:srgbClr val="0070C0"/>
                </a:solidFill>
              </a:rPr>
              <a:t> Air is Suddenly and intensely heated along the path of the lightning flash. </a:t>
            </a:r>
          </a:p>
          <a:p>
            <a:pPr>
              <a:buFont typeface="Wingdings" pitchFamily="2" charset="2"/>
              <a:buChar char="v"/>
            </a:pPr>
            <a:r>
              <a:rPr lang="en-IN">
                <a:solidFill>
                  <a:srgbClr val="0070C0"/>
                </a:solidFill>
              </a:rPr>
              <a:t>The rumbling is caused by differences in the times required for sound to reach the observer's ear from various parts of a flash which is sometimes 2 kms long. </a:t>
            </a:r>
          </a:p>
          <a:p>
            <a:pPr>
              <a:buFont typeface="Wingdings" pitchFamily="2" charset="2"/>
              <a:buChar char="v"/>
            </a:pPr>
            <a:r>
              <a:rPr lang="en-IN">
                <a:solidFill>
                  <a:srgbClr val="0070C0"/>
                </a:solidFill>
              </a:rPr>
              <a:t>There is always a time lag between lightning and its accompanying thunder.  Speed of Light 3 lakh Km/s; Speed of sound 0.34 Km/s; 9 lakh times faster).</a:t>
            </a:r>
          </a:p>
          <a:p>
            <a:pPr>
              <a:buFont typeface="Wingdings" pitchFamily="2" charset="2"/>
              <a:buChar char="v"/>
            </a:pPr>
            <a:r>
              <a:rPr lang="en-IN">
                <a:solidFill>
                  <a:srgbClr val="0070C0"/>
                </a:solidFill>
              </a:rPr>
              <a:t>Can be heard usually upto 8 to 16 kms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M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IMD</Template>
  <TotalTime>2116</TotalTime>
  <Words>880</Words>
  <Application>Microsoft Office PowerPoint</Application>
  <PresentationFormat>On-screen Show (4:3)</PresentationFormat>
  <Paragraphs>83</Paragraphs>
  <Slides>22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Times New Roman</vt:lpstr>
      <vt:lpstr>Arial</vt:lpstr>
      <vt:lpstr>Wingdings</vt:lpstr>
      <vt:lpstr>Calibri</vt:lpstr>
      <vt:lpstr>Courier New</vt:lpstr>
      <vt:lpstr>IMD</vt:lpstr>
      <vt:lpstr>Package</vt:lpstr>
      <vt:lpstr>Slide 1</vt:lpstr>
      <vt:lpstr>Slide 2</vt:lpstr>
      <vt:lpstr>Slide 3</vt:lpstr>
      <vt:lpstr>Slide 4</vt:lpstr>
      <vt:lpstr>Slide 5</vt:lpstr>
      <vt:lpstr>Slide 6</vt:lpstr>
      <vt:lpstr>Slide 7</vt:lpstr>
      <vt:lpstr>Slide 8</vt:lpstr>
      <vt:lpstr>Slide 9</vt:lpstr>
      <vt:lpstr>Slide 10</vt:lpstr>
      <vt:lpstr>Slide 11</vt:lpstr>
      <vt:lpstr>Radar Image of Thunderstorm Cloud (Maximum Reflectivity Image)</vt:lpstr>
      <vt:lpstr>Radar Image of Thunderstorm Clouds, Squall Line (Maximum Reflectivity Image)</vt:lpstr>
      <vt:lpstr>Radar Image of Thunderstorm Clouds, Scattred (Maximum Reflectivity Image)</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DISANET</dc:creator>
  <cp:lastModifiedBy>admin</cp:lastModifiedBy>
  <cp:revision>175</cp:revision>
  <dcterms:created xsi:type="dcterms:W3CDTF">1601-01-01T00:00:00Z</dcterms:created>
  <dcterms:modified xsi:type="dcterms:W3CDTF">2018-03-24T07:41:54Z</dcterms:modified>
</cp:coreProperties>
</file>